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7" r:id="rId4"/>
    <p:sldMasterId id="2147484301" r:id="rId5"/>
    <p:sldMasterId id="2147484311" r:id="rId6"/>
    <p:sldMasterId id="2147484272" r:id="rId7"/>
    <p:sldMasterId id="2147484318" r:id="rId8"/>
  </p:sldMasterIdLst>
  <p:notesMasterIdLst>
    <p:notesMasterId r:id="rId24"/>
  </p:notesMasterIdLst>
  <p:handoutMasterIdLst>
    <p:handoutMasterId r:id="rId25"/>
  </p:handoutMasterIdLst>
  <p:sldIdLst>
    <p:sldId id="286" r:id="rId9"/>
    <p:sldId id="337" r:id="rId10"/>
    <p:sldId id="371" r:id="rId11"/>
    <p:sldId id="359" r:id="rId12"/>
    <p:sldId id="368" r:id="rId13"/>
    <p:sldId id="362" r:id="rId14"/>
    <p:sldId id="370" r:id="rId15"/>
    <p:sldId id="361" r:id="rId16"/>
    <p:sldId id="365" r:id="rId17"/>
    <p:sldId id="312" r:id="rId18"/>
    <p:sldId id="364" r:id="rId19"/>
    <p:sldId id="367" r:id="rId20"/>
    <p:sldId id="372" r:id="rId21"/>
    <p:sldId id="336" r:id="rId22"/>
    <p:sldId id="301" r:id="rId23"/>
  </p:sldIdLst>
  <p:sldSz cx="12192000" cy="6858000"/>
  <p:notesSz cx="7010400" cy="1203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464" userDrawn="1">
          <p15:clr>
            <a:srgbClr val="A4A3A4"/>
          </p15:clr>
        </p15:guide>
        <p15:guide id="4" pos="6408" userDrawn="1">
          <p15:clr>
            <a:srgbClr val="A4A3A4"/>
          </p15:clr>
        </p15:guide>
        <p15:guide id="5" orient="horz" pos="288" userDrawn="1">
          <p15:clr>
            <a:srgbClr val="A4A3A4"/>
          </p15:clr>
        </p15:guide>
        <p15:guide id="7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9859"/>
    <a:srgbClr val="227EEE"/>
    <a:srgbClr val="9F9C95"/>
    <a:srgbClr val="A4A5A3"/>
    <a:srgbClr val="CBCBCB"/>
    <a:srgbClr val="FFFF66"/>
    <a:srgbClr val="FFFFFF"/>
    <a:srgbClr val="FCAE3B"/>
    <a:srgbClr val="50771B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A2276-9CC8-4C0E-8559-08465369DED0}" v="48" dt="2022-08-11T00:23:53.309"/>
    <p1510:client id="{A878F3DA-CE62-408C-8297-C3486CD7C5E0}" v="2" dt="2022-08-06T17:43:29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08" y="168"/>
      </p:cViewPr>
      <p:guideLst>
        <p:guide orient="horz" pos="2160"/>
        <p:guide pos="3840"/>
        <p:guide pos="4464"/>
        <p:guide pos="6408"/>
        <p:guide orient="horz" pos="288"/>
        <p:guide orient="horz"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issberg, Todd E CIV USARMY CEERD-EL (USA)" userId="S::todd.e.steissberg@usace.army.mil::7f67b811-0eb4-4751-9e4a-fa9f270e94fa" providerId="AD" clId="Web-{03AA2276-9CC8-4C0E-8559-08465369DED0}"/>
    <pc:docChg chg="modSld">
      <pc:chgData name="Steissberg, Todd E CIV USARMY CEERD-EL (USA)" userId="S::todd.e.steissberg@usace.army.mil::7f67b811-0eb4-4751-9e4a-fa9f270e94fa" providerId="AD" clId="Web-{03AA2276-9CC8-4C0E-8559-08465369DED0}" dt="2022-08-11T00:23:53.309" v="46" actId="14100"/>
      <pc:docMkLst>
        <pc:docMk/>
      </pc:docMkLst>
      <pc:sldChg chg="modSp">
        <pc:chgData name="Steissberg, Todd E CIV USARMY CEERD-EL (USA)" userId="S::todd.e.steissberg@usace.army.mil::7f67b811-0eb4-4751-9e4a-fa9f270e94fa" providerId="AD" clId="Web-{03AA2276-9CC8-4C0E-8559-08465369DED0}" dt="2022-08-11T00:17:37.562" v="1" actId="20577"/>
        <pc:sldMkLst>
          <pc:docMk/>
          <pc:sldMk cId="0" sldId="286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17:37.562" v="1" actId="20577"/>
          <ac:spMkLst>
            <pc:docMk/>
            <pc:sldMk cId="0" sldId="286"/>
            <ac:spMk id="2" creationId="{00000000-0000-0000-0000-000000000000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23:53.309" v="46" actId="14100"/>
        <pc:sldMkLst>
          <pc:docMk/>
          <pc:sldMk cId="3616877" sldId="301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23:53.309" v="46" actId="14100"/>
          <ac:spMkLst>
            <pc:docMk/>
            <pc:sldMk cId="3616877" sldId="301"/>
            <ac:spMk id="2" creationId="{00000000-0000-0000-0000-000000000000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18:18.111" v="4"/>
        <pc:sldMkLst>
          <pc:docMk/>
          <pc:sldMk cId="1639119720" sldId="312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18:18.111" v="4"/>
          <ac:spMkLst>
            <pc:docMk/>
            <pc:sldMk cId="1639119720" sldId="312"/>
            <ac:spMk id="2" creationId="{00000000-0000-0000-0000-000000000000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18:07.782" v="3"/>
        <pc:sldMkLst>
          <pc:docMk/>
          <pc:sldMk cId="1334107528" sldId="337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18:07.782" v="3"/>
          <ac:spMkLst>
            <pc:docMk/>
            <pc:sldMk cId="1334107528" sldId="337"/>
            <ac:spMk id="2" creationId="{00000000-0000-0000-0000-000000000000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22:04.101" v="27" actId="1076"/>
        <pc:sldMkLst>
          <pc:docMk/>
          <pc:sldMk cId="1347680465" sldId="361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21:20.318" v="22"/>
          <ac:spMkLst>
            <pc:docMk/>
            <pc:sldMk cId="1347680465" sldId="361"/>
            <ac:spMk id="6" creationId="{45E6E5C8-68AA-C184-D56C-A2254197515F}"/>
          </ac:spMkLst>
        </pc:spChg>
        <pc:spChg chg="mod">
          <ac:chgData name="Steissberg, Todd E CIV USARMY CEERD-EL (USA)" userId="S::todd.e.steissberg@usace.army.mil::7f67b811-0eb4-4751-9e4a-fa9f270e94fa" providerId="AD" clId="Web-{03AA2276-9CC8-4C0E-8559-08465369DED0}" dt="2022-08-11T00:22:04.101" v="27" actId="1076"/>
          <ac:spMkLst>
            <pc:docMk/>
            <pc:sldMk cId="1347680465" sldId="361"/>
            <ac:spMk id="13" creationId="{38AFE9AB-14F5-CFBB-B655-A349551B4E2E}"/>
          </ac:spMkLst>
        </pc:spChg>
        <pc:graphicFrameChg chg="mod">
          <ac:chgData name="Steissberg, Todd E CIV USARMY CEERD-EL (USA)" userId="S::todd.e.steissberg@usace.army.mil::7f67b811-0eb4-4751-9e4a-fa9f270e94fa" providerId="AD" clId="Web-{03AA2276-9CC8-4C0E-8559-08465369DED0}" dt="2022-08-11T00:21:27.506" v="23" actId="1076"/>
          <ac:graphicFrameMkLst>
            <pc:docMk/>
            <pc:sldMk cId="1347680465" sldId="361"/>
            <ac:graphicFrameMk id="3" creationId="{D340DFF2-C10F-3ABE-C253-209069A33485}"/>
          </ac:graphicFrameMkLst>
        </pc:graphicFrameChg>
        <pc:graphicFrameChg chg="mod">
          <ac:chgData name="Steissberg, Todd E CIV USARMY CEERD-EL (USA)" userId="S::todd.e.steissberg@usace.army.mil::7f67b811-0eb4-4751-9e4a-fa9f270e94fa" providerId="AD" clId="Web-{03AA2276-9CC8-4C0E-8559-08465369DED0}" dt="2022-08-11T00:21:51.554" v="25" actId="1076"/>
          <ac:graphicFrameMkLst>
            <pc:docMk/>
            <pc:sldMk cId="1347680465" sldId="361"/>
            <ac:graphicFrameMk id="5" creationId="{C9452FD2-A57A-3A32-6535-E49FEE598556}"/>
          </ac:graphicFrameMkLst>
        </pc:graphicFrameChg>
        <pc:picChg chg="mod">
          <ac:chgData name="Steissberg, Todd E CIV USARMY CEERD-EL (USA)" userId="S::todd.e.steissberg@usace.army.mil::7f67b811-0eb4-4751-9e4a-fa9f270e94fa" providerId="AD" clId="Web-{03AA2276-9CC8-4C0E-8559-08465369DED0}" dt="2022-08-11T00:21:57.882" v="26" actId="1076"/>
          <ac:picMkLst>
            <pc:docMk/>
            <pc:sldMk cId="1347680465" sldId="361"/>
            <ac:picMk id="14" creationId="{B9B94395-C7F4-7752-1C02-59F35F343769}"/>
          </ac:picMkLst>
        </pc:pic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20:05.768" v="16" actId="1076"/>
        <pc:sldMkLst>
          <pc:docMk/>
          <pc:sldMk cId="2735645883" sldId="362"/>
        </pc:sldMkLst>
        <pc:picChg chg="mod">
          <ac:chgData name="Steissberg, Todd E CIV USARMY CEERD-EL (USA)" userId="S::todd.e.steissberg@usace.army.mil::7f67b811-0eb4-4751-9e4a-fa9f270e94fa" providerId="AD" clId="Web-{03AA2276-9CC8-4C0E-8559-08465369DED0}" dt="2022-08-11T00:19:57.221" v="13" actId="1076"/>
          <ac:picMkLst>
            <pc:docMk/>
            <pc:sldMk cId="2735645883" sldId="362"/>
            <ac:picMk id="3" creationId="{B589F7E2-B07B-58F9-9DEE-670A4DC7F40E}"/>
          </ac:picMkLst>
        </pc:picChg>
        <pc:picChg chg="mod">
          <ac:chgData name="Steissberg, Todd E CIV USARMY CEERD-EL (USA)" userId="S::todd.e.steissberg@usace.army.mil::7f67b811-0eb4-4751-9e4a-fa9f270e94fa" providerId="AD" clId="Web-{03AA2276-9CC8-4C0E-8559-08465369DED0}" dt="2022-08-11T00:20:05.768" v="16" actId="1076"/>
          <ac:picMkLst>
            <pc:docMk/>
            <pc:sldMk cId="2735645883" sldId="362"/>
            <ac:picMk id="4" creationId="{FACA040C-090E-4C65-E1A6-D8D5E79840E0}"/>
          </ac:picMkLst>
        </pc:picChg>
        <pc:picChg chg="mod">
          <ac:chgData name="Steissberg, Todd E CIV USARMY CEERD-EL (USA)" userId="S::todd.e.steissberg@usace.army.mil::7f67b811-0eb4-4751-9e4a-fa9f270e94fa" providerId="AD" clId="Web-{03AA2276-9CC8-4C0E-8559-08465369DED0}" dt="2022-08-11T00:19:57.299" v="14" actId="1076"/>
          <ac:picMkLst>
            <pc:docMk/>
            <pc:sldMk cId="2735645883" sldId="362"/>
            <ac:picMk id="5" creationId="{FAF662B9-372B-451A-0D47-44815ECCD1FD}"/>
          </ac:picMkLst>
        </pc:pic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22:39.743" v="34" actId="1076"/>
        <pc:sldMkLst>
          <pc:docMk/>
          <pc:sldMk cId="1637874681" sldId="364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22:25.352" v="29"/>
          <ac:spMkLst>
            <pc:docMk/>
            <pc:sldMk cId="1637874681" sldId="364"/>
            <ac:spMk id="2" creationId="{00000000-0000-0000-0000-000000000000}"/>
          </ac:spMkLst>
        </pc:spChg>
        <pc:picChg chg="mod">
          <ac:chgData name="Steissberg, Todd E CIV USARMY CEERD-EL (USA)" userId="S::todd.e.steissberg@usace.army.mil::7f67b811-0eb4-4751-9e4a-fa9f270e94fa" providerId="AD" clId="Web-{03AA2276-9CC8-4C0E-8559-08465369DED0}" dt="2022-08-11T00:22:39.712" v="33" actId="1076"/>
          <ac:picMkLst>
            <pc:docMk/>
            <pc:sldMk cId="1637874681" sldId="364"/>
            <ac:picMk id="3" creationId="{8A420A56-AFBA-BB56-CCC5-C810CA37C597}"/>
          </ac:picMkLst>
        </pc:picChg>
        <pc:picChg chg="mod">
          <ac:chgData name="Steissberg, Todd E CIV USARMY CEERD-EL (USA)" userId="S::todd.e.steissberg@usace.army.mil::7f67b811-0eb4-4751-9e4a-fa9f270e94fa" providerId="AD" clId="Web-{03AA2276-9CC8-4C0E-8559-08465369DED0}" dt="2022-08-11T00:22:34.321" v="31" actId="1076"/>
          <ac:picMkLst>
            <pc:docMk/>
            <pc:sldMk cId="1637874681" sldId="364"/>
            <ac:picMk id="4" creationId="{9CEEAD42-8B0E-A0AD-DA2D-7DF56E9B989A}"/>
          </ac:picMkLst>
        </pc:picChg>
        <pc:picChg chg="mod">
          <ac:chgData name="Steissberg, Todd E CIV USARMY CEERD-EL (USA)" userId="S::todd.e.steissberg@usace.army.mil::7f67b811-0eb4-4751-9e4a-fa9f270e94fa" providerId="AD" clId="Web-{03AA2276-9CC8-4C0E-8559-08465369DED0}" dt="2022-08-11T00:22:39.743" v="34" actId="1076"/>
          <ac:picMkLst>
            <pc:docMk/>
            <pc:sldMk cId="1637874681" sldId="364"/>
            <ac:picMk id="5" creationId="{07C0B75A-D8E2-14A9-C1AE-02F50D4CEFDD}"/>
          </ac:picMkLst>
        </pc:pic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22:18.133" v="28"/>
        <pc:sldMkLst>
          <pc:docMk/>
          <pc:sldMk cId="2767920680" sldId="365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22:18.133" v="28"/>
          <ac:spMkLst>
            <pc:docMk/>
            <pc:sldMk cId="2767920680" sldId="365"/>
            <ac:spMk id="2" creationId="{00000000-0000-0000-0000-000000000000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22:50.338" v="35"/>
        <pc:sldMkLst>
          <pc:docMk/>
          <pc:sldMk cId="2155747984" sldId="366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22:50.338" v="35"/>
          <ac:spMkLst>
            <pc:docMk/>
            <pc:sldMk cId="2155747984" sldId="366"/>
            <ac:spMk id="2" creationId="{00000000-0000-0000-0000-000000000000}"/>
          </ac:spMkLst>
        </pc:sp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23:33.230" v="45" actId="1076"/>
        <pc:sldMkLst>
          <pc:docMk/>
          <pc:sldMk cId="2219751177" sldId="367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22:56.291" v="36"/>
          <ac:spMkLst>
            <pc:docMk/>
            <pc:sldMk cId="2219751177" sldId="367"/>
            <ac:spMk id="2" creationId="{00000000-0000-0000-0000-000000000000}"/>
          </ac:spMkLst>
        </pc:spChg>
        <pc:picChg chg="mod">
          <ac:chgData name="Steissberg, Todd E CIV USARMY CEERD-EL (USA)" userId="S::todd.e.steissberg@usace.army.mil::7f67b811-0eb4-4751-9e4a-fa9f270e94fa" providerId="AD" clId="Web-{03AA2276-9CC8-4C0E-8559-08465369DED0}" dt="2022-08-11T00:23:33.230" v="45" actId="1076"/>
          <ac:picMkLst>
            <pc:docMk/>
            <pc:sldMk cId="2219751177" sldId="367"/>
            <ac:picMk id="5" creationId="{629103D2-9308-F086-5C5B-04A7F89E9545}"/>
          </ac:picMkLst>
        </pc:picChg>
        <pc:picChg chg="mod">
          <ac:chgData name="Steissberg, Todd E CIV USARMY CEERD-EL (USA)" userId="S::todd.e.steissberg@usace.army.mil::7f67b811-0eb4-4751-9e4a-fa9f270e94fa" providerId="AD" clId="Web-{03AA2276-9CC8-4C0E-8559-08465369DED0}" dt="2022-08-11T00:23:29.683" v="44" actId="1076"/>
          <ac:picMkLst>
            <pc:docMk/>
            <pc:sldMk cId="2219751177" sldId="367"/>
            <ac:picMk id="7" creationId="{AEF06E18-FFF7-BA80-0A5A-1940598EB0D8}"/>
          </ac:picMkLst>
        </pc:pic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19:21.782" v="10" actId="1076"/>
        <pc:sldMkLst>
          <pc:docMk/>
          <pc:sldMk cId="2152281673" sldId="368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19:14.297" v="9"/>
          <ac:spMkLst>
            <pc:docMk/>
            <pc:sldMk cId="2152281673" sldId="368"/>
            <ac:spMk id="2" creationId="{00000000-0000-0000-0000-000000000000}"/>
          </ac:spMkLst>
        </pc:spChg>
        <pc:picChg chg="mod">
          <ac:chgData name="Steissberg, Todd E CIV USARMY CEERD-EL (USA)" userId="S::todd.e.steissberg@usace.army.mil::7f67b811-0eb4-4751-9e4a-fa9f270e94fa" providerId="AD" clId="Web-{03AA2276-9CC8-4C0E-8559-08465369DED0}" dt="2022-08-11T00:19:21.782" v="10" actId="1076"/>
          <ac:picMkLst>
            <pc:docMk/>
            <pc:sldMk cId="2152281673" sldId="368"/>
            <ac:picMk id="9" creationId="{6CA22624-E0F1-8691-0652-5DD26108A44C}"/>
          </ac:picMkLst>
        </pc:picChg>
      </pc:sldChg>
      <pc:sldChg chg="modSp">
        <pc:chgData name="Steissberg, Todd E CIV USARMY CEERD-EL (USA)" userId="S::todd.e.steissberg@usace.army.mil::7f67b811-0eb4-4751-9e4a-fa9f270e94fa" providerId="AD" clId="Web-{03AA2276-9CC8-4C0E-8559-08465369DED0}" dt="2022-08-11T00:20:53.817" v="21" actId="1076"/>
        <pc:sldMkLst>
          <pc:docMk/>
          <pc:sldMk cId="3252945032" sldId="370"/>
        </pc:sldMkLst>
        <pc:spChg chg="mod">
          <ac:chgData name="Steissberg, Todd E CIV USARMY CEERD-EL (USA)" userId="S::todd.e.steissberg@usace.army.mil::7f67b811-0eb4-4751-9e4a-fa9f270e94fa" providerId="AD" clId="Web-{03AA2276-9CC8-4C0E-8559-08465369DED0}" dt="2022-08-11T00:20:53.817" v="21" actId="1076"/>
          <ac:spMkLst>
            <pc:docMk/>
            <pc:sldMk cId="3252945032" sldId="370"/>
            <ac:spMk id="2" creationId="{00000000-0000-0000-0000-000000000000}"/>
          </ac:spMkLst>
        </pc:spChg>
      </pc:sldChg>
    </pc:docChg>
  </pc:docChgLst>
  <pc:docChgLst>
    <pc:chgData name="Steissberg, Todd E CIV USARMY CEERD-EL (USA)" userId="S::todd.e.steissberg@usace.army.mil::7f67b811-0eb4-4751-9e4a-fa9f270e94fa" providerId="AD" clId="Web-{A878F3DA-CE62-408C-8297-C3486CD7C5E0}"/>
    <pc:docChg chg="modSld">
      <pc:chgData name="Steissberg, Todd E CIV USARMY CEERD-EL (USA)" userId="S::todd.e.steissberg@usace.army.mil::7f67b811-0eb4-4751-9e4a-fa9f270e94fa" providerId="AD" clId="Web-{A878F3DA-CE62-408C-8297-C3486CD7C5E0}" dt="2022-08-06T17:43:29.808" v="1" actId="14100"/>
      <pc:docMkLst>
        <pc:docMk/>
      </pc:docMkLst>
      <pc:sldChg chg="modSp">
        <pc:chgData name="Steissberg, Todd E CIV USARMY CEERD-EL (USA)" userId="S::todd.e.steissberg@usace.army.mil::7f67b811-0eb4-4751-9e4a-fa9f270e94fa" providerId="AD" clId="Web-{A878F3DA-CE62-408C-8297-C3486CD7C5E0}" dt="2022-08-06T17:43:29.808" v="1" actId="14100"/>
        <pc:sldMkLst>
          <pc:docMk/>
          <pc:sldMk cId="212615159" sldId="290"/>
        </pc:sldMkLst>
        <pc:spChg chg="mod">
          <ac:chgData name="Steissberg, Todd E CIV USARMY CEERD-EL (USA)" userId="S::todd.e.steissberg@usace.army.mil::7f67b811-0eb4-4751-9e4a-fa9f270e94fa" providerId="AD" clId="Web-{A878F3DA-CE62-408C-8297-C3486CD7C5E0}" dt="2022-08-06T17:43:29.808" v="1" actId="14100"/>
          <ac:spMkLst>
            <pc:docMk/>
            <pc:sldMk cId="212615159" sldId="290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1A2DE62-24B0-4972-852B-4785B8FCBE77}" type="datetimeFigureOut">
              <a:rPr lang="en-US"/>
              <a:pPr/>
              <a:t>7/1/24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03F1684-B626-4C74-9731-CBE8CE5003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53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ADC5788-3AFA-4451-BC67-BFEEAB944D67}" type="datetimeFigureOut">
              <a:rPr lang="en-US"/>
              <a:pPr/>
              <a:t>7/1/24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A0A3C6-4E22-46FB-836F-CA2C48EC4D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7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TDG is the amount of gas present in water, mainly nitrogen and oxygen.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A1BE3-E43D-5342-8265-2F5590608E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3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TDG is the amount of gas present in water, mainly nitrogen and oxygen.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A1BE3-E43D-5342-8265-2F5590608E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675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TDG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supersaturation in waters has been identified as one of the possible negative environmental effects of dams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A1BE3-E43D-5342-8265-2F5590608E7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43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42102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6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7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3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203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61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742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99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004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2836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47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78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1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3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02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7155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3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95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1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86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22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0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97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7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291978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1" r:id="rId1"/>
    <p:sldLayoutId id="2147484327" r:id="rId2"/>
    <p:sldLayoutId id="2147484328" r:id="rId3"/>
  </p:sldLayoutIdLst>
  <p:hf hd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5ACBF0"/>
          </p15:clr>
        </p15:guide>
        <p15:guide id="2" pos="61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8023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2" r:id="rId1"/>
    <p:sldLayoutId id="2147484308" r:id="rId2"/>
    <p:sldLayoutId id="2147484316" r:id="rId3"/>
    <p:sldLayoutId id="2147484309" r:id="rId4"/>
    <p:sldLayoutId id="214748431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9919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7" r:id="rId4"/>
    <p:sldLayoutId id="2147484315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5ACBF0"/>
          </p15:clr>
        </p15:guide>
        <p15:guide id="2" pos="7296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423884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  <p:sldLayoutId id="2147484321" r:id="rId2"/>
    <p:sldLayoutId id="2147484322" r:id="rId3"/>
    <p:sldLayoutId id="2147484323" r:id="rId4"/>
    <p:sldLayoutId id="2147484324" r:id="rId5"/>
    <p:sldLayoutId id="2147484325" r:id="rId6"/>
    <p:sldLayoutId id="214748432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5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3" y="3040671"/>
            <a:ext cx="7652082" cy="2350387"/>
          </a:xfrm>
        </p:spPr>
        <p:txBody>
          <a:bodyPr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Todd Steissberg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Engineer Research and Development Center, Environmental Laboratory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>
                <a:solidFill>
                  <a:schemeClr val="bg1"/>
                </a:solidFill>
              </a:rPr>
              <a:t>CE-QUAL-W2 Workshop, 2024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July 08 - 09, 2024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683033"/>
            <a:ext cx="7774112" cy="846386"/>
          </a:xfrm>
        </p:spPr>
        <p:txBody>
          <a:bodyPr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Total Dissolved Gas simulation </a:t>
            </a:r>
            <a:br>
              <a:rPr lang="en-US" dirty="0">
                <a:latin typeface="Arial"/>
                <a:cs typeface="Arial"/>
              </a:rPr>
            </a:br>
            <a:r>
              <a:rPr lang="en-US" sz="2200" dirty="0">
                <a:latin typeface="Arial"/>
                <a:cs typeface="Arial"/>
              </a:rPr>
              <a:t>Case STudY</a:t>
            </a:r>
            <a:endParaRPr lang="en-US" sz="2400" dirty="0"/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fld id="{744B3473-5193-4AC1-9169-6977ADF2DCFC}" type="slidenum">
              <a:rPr lang="en-US"/>
              <a:pPr/>
              <a:t>1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E4E2B456-5675-0BCA-68BF-ED52E568EA2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94346" y="5549256"/>
            <a:ext cx="873281" cy="85633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EDB2112-8AA6-0B80-D9A9-2C3CADE45B97}"/>
              </a:ext>
            </a:extLst>
          </p:cNvPr>
          <p:cNvGrpSpPr/>
          <p:nvPr/>
        </p:nvGrpSpPr>
        <p:grpSpPr>
          <a:xfrm>
            <a:off x="8261685" y="5635231"/>
            <a:ext cx="1162230" cy="1296087"/>
            <a:chOff x="8261685" y="5635231"/>
            <a:chExt cx="1162230" cy="129608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9BA3EFD-1F14-63AA-E179-68F7F299AE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3809"/>
            <a:stretch/>
          </p:blipFill>
          <p:spPr>
            <a:xfrm>
              <a:off x="8261685" y="5635231"/>
              <a:ext cx="1162230" cy="1296087"/>
            </a:xfrm>
            <a:prstGeom prst="rect">
              <a:avLst/>
            </a:prstGeom>
          </p:spPr>
        </p:pic>
        <p:sp>
          <p:nvSpPr>
            <p:cNvPr id="9" name="WordArt 3" descr="Environmental Systems &#10;Modeling Team">
              <a:extLst>
                <a:ext uri="{FF2B5EF4-FFF2-40B4-BE49-F238E27FC236}">
                  <a16:creationId xmlns:a16="http://schemas.microsoft.com/office/drawing/2014/main" id="{FF134D04-7A5C-9206-56AE-068523B8F186}"/>
                </a:ext>
              </a:extLst>
            </p:cNvPr>
            <p:cNvSpPr>
              <a:spLocks noChangeArrowheads="1" noChangeShapeType="1" noTextEdit="1"/>
            </p:cNvSpPr>
            <p:nvPr/>
          </p:nvSpPr>
          <p:spPr bwMode="auto">
            <a:xfrm>
              <a:off x="8261685" y="5785544"/>
              <a:ext cx="1056866" cy="280694"/>
            </a:xfrm>
            <a:prstGeom prst="rect">
              <a:avLst/>
            </a:prstGeom>
            <a:extLst>
              <a:ext uri="{AF507438-7753-43E0-B8FC-AC1667EBCBE1}">
                <a14:hiddenEffects xmlns:a14="http://schemas.microsoft.com/office/drawing/2010/main">
                  <a:effectLst/>
                </a14:hiddenEffects>
              </a:ext>
            </a:extLst>
          </p:spPr>
          <p:txBody>
            <a:bodyPr wrap="none" fromWordArt="1">
              <a:prstTxWarp prst="textArchUp">
                <a:avLst>
                  <a:gd name="adj" fmla="val 11218855"/>
                </a:avLst>
              </a:prstTxWarp>
            </a:bodyPr>
            <a:lstStyle/>
            <a:p>
              <a:pPr algn="ctr" rtl="0">
                <a:buNone/>
              </a:pPr>
              <a:r>
                <a:rPr lang="en-US" sz="3600" kern="10" spc="0" dirty="0">
                  <a:ln w="15875" algn="ctr">
                    <a:solidFill>
                      <a:srgbClr val="000000"/>
                    </a:solidFill>
                    <a:round/>
                    <a:headEnd/>
                    <a:tailEnd/>
                  </a:ln>
                  <a:solidFill>
                    <a:srgbClr val="000000"/>
                  </a:solidFill>
                  <a:effectLst/>
                  <a:latin typeface="+mj-lt"/>
                  <a:cs typeface="Times New Roman" panose="02020603050405020304" pitchFamily="18" charset="0"/>
                </a:rPr>
                <a:t>Environmental Systems</a:t>
              </a:r>
            </a:p>
            <a:p>
              <a:pPr algn="ctr" rtl="0">
                <a:buNone/>
              </a:pPr>
              <a:r>
                <a:rPr lang="en-US" sz="3600" kern="10" spc="0" dirty="0">
                  <a:ln w="15875" algn="ctr">
                    <a:solidFill>
                      <a:srgbClr val="000000"/>
                    </a:solidFill>
                    <a:round/>
                    <a:headEnd/>
                    <a:tailEnd/>
                  </a:ln>
                  <a:solidFill>
                    <a:srgbClr val="000000"/>
                  </a:solidFill>
                  <a:effectLst/>
                  <a:latin typeface="+mj-lt"/>
                  <a:cs typeface="Times New Roman" panose="02020603050405020304" pitchFamily="18" charset="0"/>
                </a:rPr>
                <a:t>Modeling Team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  <a:ea typeface="ＭＳ Ｐゴシック" pitchFamily="34" charset="-128"/>
              </a:rPr>
              <a:t>Bonneville Dam</a:t>
            </a: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42CF4-88C0-D8F5-EDD5-282F9C6C6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11176000" cy="4718049"/>
          </a:xfrm>
        </p:spPr>
        <p:txBody>
          <a:bodyPr/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Bonneville Dam is located on Columbia River Mile (RM) 146.1 and is a run-of-river dam.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The reservoir is 48 miles long, from Bonneville Dam to the foot of Dalles Dam upstream, with a surface area of 29.5 square miles, and a capacity of 537,000 acre-feet. 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The full forebay elevation is 77 feet, and the maximum forebay elevation is 82.5 feet.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The Dam is 171 feet high and 2,477 feet long.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The spillway is 1,070 feet long and contains 18 spill bays each with a 50 feet by 60 feet lift gate.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Bonneville Dam is equipped with 2 powerhouse units, 18 spillbays, and 1 fish ladder.</a:t>
            </a:r>
            <a:endParaRPr lang="en-US" sz="2000" b="0" dirty="0">
              <a:solidFill>
                <a:schemeClr val="tx1"/>
              </a:solidFill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Columbia River System Operations Final Environmental Impact Statement:</a:t>
            </a:r>
          </a:p>
          <a:p>
            <a:pPr marL="857250" lvl="1" indent="-285750"/>
            <a:r>
              <a:rPr lang="en-US" sz="20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https://www.nwd.usace.army.mil/CRSO/Final-EIS/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tx1"/>
              </a:solidFill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119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solidFill>
                  <a:schemeClr val="tx1"/>
                </a:solidFill>
                <a:ea typeface="ＭＳ Ｐゴシック" pitchFamily="34" charset="-128"/>
              </a:rPr>
              <a:t>Bonneville Dam W2 Model</a:t>
            </a:r>
            <a:endParaRPr lang="en-US" dirty="0">
              <a:solidFill>
                <a:schemeClr val="tx1"/>
              </a:solidFill>
              <a:ea typeface="ＭＳ Ｐゴシック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420A56-AFBA-BB56-CCC5-C810CA37C597}"/>
              </a:ext>
            </a:extLst>
          </p:cNvPr>
          <p:cNvPicPr/>
          <p:nvPr/>
        </p:nvPicPr>
        <p:blipFill>
          <a:blip r:embed="rId2" cstate="print"/>
          <a:srcRect l="841" t="13583" r="4335" b="27273"/>
          <a:stretch>
            <a:fillRect/>
          </a:stretch>
        </p:blipFill>
        <p:spPr bwMode="auto">
          <a:xfrm>
            <a:off x="7290242" y="567042"/>
            <a:ext cx="4142581" cy="20818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C0B75A-D8E2-14A9-C1AE-02F50D4CE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58" y="890567"/>
            <a:ext cx="6303608" cy="175166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101C11A-63FD-C7A1-E668-E19064121D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5202790"/>
              </p:ext>
            </p:extLst>
          </p:nvPr>
        </p:nvGraphicFramePr>
        <p:xfrm>
          <a:off x="1423711" y="2726561"/>
          <a:ext cx="9344578" cy="354638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85224">
                  <a:extLst>
                    <a:ext uri="{9D8B030D-6E8A-4147-A177-3AD203B41FA5}">
                      <a16:colId xmlns:a16="http://schemas.microsoft.com/office/drawing/2014/main" val="3275819725"/>
                    </a:ext>
                  </a:extLst>
                </a:gridCol>
                <a:gridCol w="3329677">
                  <a:extLst>
                    <a:ext uri="{9D8B030D-6E8A-4147-A177-3AD203B41FA5}">
                      <a16:colId xmlns:a16="http://schemas.microsoft.com/office/drawing/2014/main" val="247510779"/>
                    </a:ext>
                  </a:extLst>
                </a:gridCol>
                <a:gridCol w="3329677">
                  <a:extLst>
                    <a:ext uri="{9D8B030D-6E8A-4147-A177-3AD203B41FA5}">
                      <a16:colId xmlns:a16="http://schemas.microsoft.com/office/drawing/2014/main" val="4185894945"/>
                    </a:ext>
                  </a:extLst>
                </a:gridCol>
              </a:tblGrid>
              <a:tr h="264431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File type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File name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30483634"/>
                  </a:ext>
                </a:extLst>
              </a:tr>
              <a:tr h="264431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Wind sheltering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WSC FILE WSCFN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BON_WSC.npt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73401010"/>
                  </a:ext>
                </a:extLst>
              </a:tr>
              <a:tr h="264431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Shading 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SHDFN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BON_SHD_1.npt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318562067"/>
                  </a:ext>
                </a:extLst>
              </a:tr>
              <a:tr h="264431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Bathymetry 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BTHFN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BON_NAVD88_BTH_2011.csv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347944091"/>
                  </a:ext>
                </a:extLst>
              </a:tr>
              <a:tr h="264431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Meteorological 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METFN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BON_2011_2015_MET.csv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72183966"/>
                  </a:ext>
                </a:extLst>
              </a:tr>
              <a:tr h="264431">
                <a:tc rowSpan="6"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Branch inflow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QINFN branch inflow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DALLES_OUTFLOW.csv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77844766"/>
                  </a:ext>
                </a:extLst>
              </a:tr>
              <a:tr h="2644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TINFN branch temp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two_41_TDA.opt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139611086"/>
                  </a:ext>
                </a:extLst>
              </a:tr>
              <a:tr h="2644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CINFN branch conc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cwo_41_TDA.opt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511806252"/>
                  </a:ext>
                </a:extLst>
              </a:tr>
              <a:tr h="5288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QDTFN Distributed flow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BON_DistributedTribInflow.npt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403341293"/>
                  </a:ext>
                </a:extLst>
              </a:tr>
              <a:tr h="2644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TDTFN Distributed temp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two_41_TDA.opt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00030049"/>
                  </a:ext>
                </a:extLst>
              </a:tr>
              <a:tr h="2644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CDTFN Distributed conc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cwo_41_TDA.opt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36684976"/>
                  </a:ext>
                </a:extLst>
              </a:tr>
              <a:tr h="264431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Spillway/Gate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QGTFN 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QGT_BON_2011_2015.csv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59309745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A3572118-F717-AD34-14CC-EE11F3D01051}"/>
              </a:ext>
            </a:extLst>
          </p:cNvPr>
          <p:cNvSpPr/>
          <p:nvPr/>
        </p:nvSpPr>
        <p:spPr>
          <a:xfrm>
            <a:off x="7474240" y="5998250"/>
            <a:ext cx="3294049" cy="2642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874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solidFill>
                  <a:schemeClr val="tx1"/>
                </a:solidFill>
                <a:ea typeface="ＭＳ Ｐゴシック" pitchFamily="34" charset="-128"/>
              </a:rPr>
              <a:t>W2 Modeled TDG Results with N2+DO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2CFF47-018D-4704-10E4-B7596382A080}"/>
              </a:ext>
            </a:extLst>
          </p:cNvPr>
          <p:cNvSpPr txBox="1"/>
          <p:nvPr/>
        </p:nvSpPr>
        <p:spPr>
          <a:xfrm>
            <a:off x="761865" y="1242957"/>
            <a:ext cx="5345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1100"/>
              </a:spcAft>
              <a:tabLst>
                <a:tab pos="-914400" algn="l"/>
                <a:tab pos="-582295" algn="l"/>
                <a:tab pos="-250190" algn="l"/>
                <a:tab pos="81915" algn="l"/>
                <a:tab pos="414020" algn="l"/>
                <a:tab pos="746760" algn="l"/>
                <a:tab pos="937260" algn="l"/>
                <a:tab pos="1078865" algn="l"/>
                <a:tab pos="1410970" algn="l"/>
                <a:tab pos="1743075" algn="l"/>
                <a:tab pos="2075180" algn="l"/>
                <a:tab pos="2407920" algn="l"/>
                <a:tab pos="2740025" algn="l"/>
                <a:tab pos="3072130" algn="l"/>
                <a:tab pos="3404235" algn="l"/>
                <a:tab pos="3736340" algn="l"/>
                <a:tab pos="4069080" algn="l"/>
                <a:tab pos="4401185" algn="l"/>
                <a:tab pos="4733290" algn="l"/>
              </a:tabLst>
            </a:pPr>
            <a:r>
              <a:rPr lang="en-US" sz="1800" b="1" dirty="0">
                <a:solidFill>
                  <a:srgbClr val="00000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SYSTDG = ON</a:t>
            </a:r>
            <a:endParaRPr lang="en-US" sz="1800" b="1" dirty="0"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D66D45A-42A1-3710-8DDB-99F6C48CFEAB}"/>
                  </a:ext>
                </a:extLst>
              </p:cNvPr>
              <p:cNvSpPr txBox="1"/>
              <p:nvPr/>
            </p:nvSpPr>
            <p:spPr>
              <a:xfrm>
                <a:off x="928749" y="1745828"/>
                <a:ext cx="6094878" cy="3718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>
                              <a:effectLst/>
                              <a:latin typeface="Cambria Math" panose="02040503050406030204" pitchFamily="18" charset="0"/>
                            </a:rPr>
                            <m:t>𝑇𝐷𝐺</m:t>
                          </m:r>
                        </m:e>
                        <m:sub>
                          <m:r>
                            <a:rPr lang="en-US" sz="1600">
                              <a:effectLst/>
                              <a:latin typeface="Cambria Math" panose="02040503050406030204" pitchFamily="18" charset="0"/>
                            </a:rPr>
                            <m:t>𝑠𝑝</m:t>
                          </m:r>
                        </m:sub>
                      </m:sSub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1∗</m:t>
                      </m:r>
                      <m:d>
                        <m:dPr>
                          <m:ctrlPr>
                            <a:rPr lang="en-US" sz="16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>
                              <a:effectLst/>
                              <a:latin typeface="Cambria Math" panose="02040503050406030204" pitchFamily="18" charset="0"/>
                            </a:rPr>
                            <m:t>𝑡𝑤𝑒</m:t>
                          </m:r>
                          <m:r>
                            <a:rPr lang="en-US" sz="1600">
                              <a:effectLst/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>
                              <a:effectLst/>
                              <a:latin typeface="Cambria Math" panose="02040503050406030204" pitchFamily="18" charset="0"/>
                            </a:rPr>
                            <m:t>𝑡𝑤𝑐𝑒</m:t>
                          </m:r>
                        </m:e>
                      </m:d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2 ∗</m:t>
                      </m:r>
                      <m:sSup>
                        <m:sSupPr>
                          <m:ctrlPr>
                            <a:rPr lang="en-US" sz="16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16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>
                                  <a:effectLst/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1600">
                                  <a:effectLst/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  <m:sup>
                          <m:r>
                            <a:rPr lang="en-US" sz="1600">
                              <a:effectLst/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1600"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4+ </m:t>
                      </m:r>
                      <m:r>
                        <a:rPr lang="en-US" sz="1600">
                          <a:effectLst/>
                          <a:latin typeface="Cambria Math" panose="02040503050406030204" pitchFamily="18" charset="0"/>
                        </a:rPr>
                        <m:t>𝑏𝑝</m:t>
                      </m:r>
                    </m:oMath>
                  </m:oMathPara>
                </a14:m>
                <a:endParaRPr lang="en-US" sz="1600" dirty="0">
                  <a:latin typeface="+mn-lt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D66D45A-42A1-3710-8DDB-99F6C48CFE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749" y="1745828"/>
                <a:ext cx="6094878" cy="371833"/>
              </a:xfrm>
              <a:prstGeom prst="rect">
                <a:avLst/>
              </a:prstGeom>
              <a:blipFill>
                <a:blip r:embed="rId2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41C0DD3F-474A-EE3A-06D9-98305759D831}"/>
              </a:ext>
            </a:extLst>
          </p:cNvPr>
          <p:cNvSpPr txBox="1"/>
          <p:nvPr/>
        </p:nvSpPr>
        <p:spPr>
          <a:xfrm>
            <a:off x="1665770" y="2142219"/>
            <a:ext cx="43674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effectLst/>
                <a:latin typeface="+mn-lt"/>
                <a:ea typeface="DengXian" panose="02010600030101010101" pitchFamily="2" charset="-122"/>
              </a:rPr>
              <a:t>P1 = 1.84,  </a:t>
            </a:r>
            <a:r>
              <a:rPr lang="en-US" sz="1600" i="1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P2 = 18.64, P3 = 0.73, P4 = 29.47</a:t>
            </a:r>
            <a:endParaRPr lang="en-US" sz="1600" dirty="0">
              <a:latin typeface="+mn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6DCED9-CAD2-E16F-A7BB-48FABEC9BA4D}"/>
              </a:ext>
            </a:extLst>
          </p:cNvPr>
          <p:cNvSpPr txBox="1"/>
          <p:nvPr/>
        </p:nvSpPr>
        <p:spPr>
          <a:xfrm>
            <a:off x="832180" y="2514682"/>
            <a:ext cx="35685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600" dirty="0">
                <a:effectLst/>
                <a:latin typeface="+mn-lt"/>
              </a:rPr>
              <a:t>Q</a:t>
            </a:r>
            <a:r>
              <a:rPr lang="en-US" sz="1600" baseline="-25000" dirty="0">
                <a:effectLst/>
                <a:latin typeface="+mn-lt"/>
              </a:rPr>
              <a:t>ent</a:t>
            </a:r>
            <a:r>
              <a:rPr lang="en-US" sz="1600" dirty="0">
                <a:effectLst/>
                <a:latin typeface="+mn-lt"/>
              </a:rPr>
              <a:t> = E1 * </a:t>
            </a:r>
            <a:r>
              <a:rPr lang="en-US" sz="1600" dirty="0" err="1">
                <a:effectLst/>
                <a:latin typeface="+mn-lt"/>
              </a:rPr>
              <a:t>Q</a:t>
            </a:r>
            <a:r>
              <a:rPr lang="en-US" sz="1600" baseline="-25000" dirty="0" err="1">
                <a:effectLst/>
                <a:latin typeface="+mn-lt"/>
              </a:rPr>
              <a:t>sp</a:t>
            </a:r>
            <a:r>
              <a:rPr lang="en-US" sz="1600" dirty="0">
                <a:effectLst/>
                <a:latin typeface="+mn-lt"/>
              </a:rPr>
              <a:t> + E2  </a:t>
            </a:r>
            <a:endParaRPr lang="en-US" sz="1600" dirty="0">
              <a:effectLst/>
              <a:latin typeface="+mn-lt"/>
              <a:ea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C8FB7A-42D9-FB8E-D3D5-AB8A99AB9176}"/>
              </a:ext>
            </a:extLst>
          </p:cNvPr>
          <p:cNvSpPr txBox="1"/>
          <p:nvPr/>
        </p:nvSpPr>
        <p:spPr>
          <a:xfrm>
            <a:off x="1482121" y="2926630"/>
            <a:ext cx="19033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+mn-lt"/>
                <a:ea typeface="DengXian" panose="02010600030101010101" pitchFamily="2" charset="-122"/>
              </a:rPr>
              <a:t>E</a:t>
            </a:r>
            <a:r>
              <a:rPr lang="en-US" sz="1600" i="1" dirty="0">
                <a:effectLst/>
                <a:latin typeface="+mn-lt"/>
                <a:ea typeface="DengXian" panose="02010600030101010101" pitchFamily="2" charset="-122"/>
              </a:rPr>
              <a:t>1 = 0,  </a:t>
            </a:r>
            <a:r>
              <a:rPr lang="en-US" sz="1600" i="1" dirty="0">
                <a:solidFill>
                  <a:srgbClr val="000000"/>
                </a:solidFill>
                <a:latin typeface="+mn-lt"/>
                <a:ea typeface="DengXian" panose="02010600030101010101" pitchFamily="2" charset="-122"/>
              </a:rPr>
              <a:t>E</a:t>
            </a:r>
            <a:r>
              <a:rPr lang="en-US" sz="1600" i="1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2 = 0</a:t>
            </a:r>
            <a:endParaRPr lang="en-US" sz="1600" dirty="0">
              <a:latin typeface="+mn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622F85-0B50-98B9-2B0C-777B1FBC60E0}"/>
              </a:ext>
            </a:extLst>
          </p:cNvPr>
          <p:cNvSpPr txBox="1"/>
          <p:nvPr/>
        </p:nvSpPr>
        <p:spPr>
          <a:xfrm>
            <a:off x="6995491" y="1345231"/>
            <a:ext cx="396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1100"/>
              </a:spcAft>
              <a:tabLst>
                <a:tab pos="-914400" algn="l"/>
                <a:tab pos="-582295" algn="l"/>
                <a:tab pos="-250190" algn="l"/>
                <a:tab pos="81915" algn="l"/>
                <a:tab pos="414020" algn="l"/>
                <a:tab pos="746760" algn="l"/>
                <a:tab pos="937260" algn="l"/>
                <a:tab pos="1078865" algn="l"/>
                <a:tab pos="1410970" algn="l"/>
                <a:tab pos="1743075" algn="l"/>
                <a:tab pos="2075180" algn="l"/>
                <a:tab pos="2407920" algn="l"/>
                <a:tab pos="2740025" algn="l"/>
                <a:tab pos="3072130" algn="l"/>
                <a:tab pos="3404235" algn="l"/>
                <a:tab pos="3736340" algn="l"/>
                <a:tab pos="4069080" algn="l"/>
                <a:tab pos="4401185" algn="l"/>
                <a:tab pos="4733290" algn="l"/>
              </a:tabLst>
            </a:pPr>
            <a:r>
              <a:rPr lang="en-US" sz="1800" b="1" dirty="0">
                <a:solidFill>
                  <a:srgbClr val="00000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SYSTDG = OFF</a:t>
            </a:r>
            <a:endParaRPr lang="en-US" sz="1800" b="1" dirty="0"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2A05E9D-E65A-DE33-9064-B9ED1238B784}"/>
                  </a:ext>
                </a:extLst>
              </p:cNvPr>
              <p:cNvSpPr txBox="1"/>
              <p:nvPr/>
            </p:nvSpPr>
            <p:spPr>
              <a:xfrm>
                <a:off x="6588764" y="1793309"/>
                <a:ext cx="3786156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b="1" dirty="0">
                    <a:solidFill>
                      <a:srgbClr val="000000"/>
                    </a:solidFill>
                    <a:effectLst/>
                    <a:latin typeface="+mn-lt"/>
                    <a:ea typeface="DengXian" panose="02010600030101010101" pitchFamily="2" charset="-122"/>
                    <a:cs typeface="Verdana" panose="020B0604030504040204" pitchFamily="34" charset="0"/>
                  </a:rPr>
                  <a:t>Eq 1: </a:t>
                </a:r>
                <a14:m>
                  <m:oMath xmlns:m="http://schemas.openxmlformats.org/officeDocument/2006/math">
                    <m:r>
                      <a:rPr lang="en-US" sz="1600" b="1" i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Verdana" panose="020B0604030504040204" pitchFamily="34" charset="0"/>
                      </a:rPr>
                      <m:t>   </m:t>
                    </m:r>
                    <m:r>
                      <a:rPr lang="en-US" sz="1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Verdana" panose="020B0604030504040204" pitchFamily="34" charset="0"/>
                      </a:rPr>
                      <m:t>𝑇𝐷𝐺</m:t>
                    </m:r>
                    <m:r>
                      <a:rPr lang="en-US" sz="1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Verdana" panose="020B0604030504040204" pitchFamily="34" charset="0"/>
                      </a:rPr>
                      <m:t>(%)</m:t>
                    </m:r>
                    <m:r>
                      <a:rPr lang="en-US" sz="160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Verdana" panose="020B0604030504040204" pitchFamily="34" charset="0"/>
                      </a:rPr>
                      <m:t>=</m:t>
                    </m:r>
                    <m:r>
                      <a:rPr lang="en-US" sz="1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Verdana" panose="020B0604030504040204" pitchFamily="34" charset="0"/>
                      </a:rPr>
                      <m:t>𝑎</m:t>
                    </m:r>
                    <m:r>
                      <a:rPr lang="en-US" sz="1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Verdana" panose="020B0604030504040204" pitchFamily="34" charset="0"/>
                      </a:rPr>
                      <m:t>∗</m:t>
                    </m:r>
                    <m:sSub>
                      <m:sSubPr>
                        <m:ctrlPr>
                          <a:rPr lang="en-US" sz="1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Verdana" panose="020B0604030504040204" pitchFamily="34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Verdana" panose="020B0604030504040204" pitchFamily="34" charset="0"/>
                          </a:rPr>
                          <m:t>𝑄</m:t>
                        </m:r>
                      </m:e>
                      <m:sub>
                        <m:r>
                          <a:rPr lang="en-US" sz="1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Verdana" panose="020B0604030504040204" pitchFamily="34" charset="0"/>
                          </a:rPr>
                          <m:t>𝑠</m:t>
                        </m:r>
                      </m:sub>
                    </m:sSub>
                    <m:r>
                      <a:rPr lang="en-US" sz="160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Verdana" panose="020B0604030504040204" pitchFamily="34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Verdana" panose="020B0604030504040204" pitchFamily="34" charset="0"/>
                      </a:rPr>
                      <m:t>b</m:t>
                    </m:r>
                  </m:oMath>
                </a14:m>
                <a:endParaRPr lang="en-US" sz="1600" dirty="0">
                  <a:solidFill>
                    <a:srgbClr val="000000"/>
                  </a:solidFill>
                  <a:effectLst/>
                  <a:latin typeface="+mn-lt"/>
                  <a:ea typeface="DengXian" panose="02010600030101010101" pitchFamily="2" charset="-122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2A05E9D-E65A-DE33-9064-B9ED1238B7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8764" y="1793309"/>
                <a:ext cx="3786156" cy="338554"/>
              </a:xfrm>
              <a:prstGeom prst="rect">
                <a:avLst/>
              </a:prstGeom>
              <a:blipFill>
                <a:blip r:embed="rId3"/>
                <a:stretch>
                  <a:fillRect t="-7407" b="-25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B1640761-11DF-F8F3-792D-0EDB10CA63BC}"/>
              </a:ext>
            </a:extLst>
          </p:cNvPr>
          <p:cNvSpPr txBox="1"/>
          <p:nvPr/>
        </p:nvSpPr>
        <p:spPr>
          <a:xfrm>
            <a:off x="7295393" y="2221350"/>
            <a:ext cx="33293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sz="1600" i="1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  <a:cs typeface="Verdana" panose="020B0604030504040204" pitchFamily="34" charset="0"/>
              </a:rPr>
              <a:t>a = 0.12,  b = 105.61 </a:t>
            </a:r>
            <a:endParaRPr lang="en-US" sz="1600" dirty="0">
              <a:solidFill>
                <a:srgbClr val="000000"/>
              </a:solidFill>
              <a:effectLst/>
              <a:latin typeface="+mn-lt"/>
              <a:ea typeface="DengXian" panose="02010600030101010101" pitchFamily="2" charset="-122"/>
              <a:cs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BEA892-68FB-6D3D-43CD-C1E6AAA41836}"/>
              </a:ext>
            </a:extLst>
          </p:cNvPr>
          <p:cNvSpPr txBox="1"/>
          <p:nvPr/>
        </p:nvSpPr>
        <p:spPr>
          <a:xfrm>
            <a:off x="770559" y="1738870"/>
            <a:ext cx="7442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  <a:cs typeface="Verdana" panose="020B0604030504040204" pitchFamily="34" charset="0"/>
              </a:rPr>
              <a:t>Eq 4: </a:t>
            </a:r>
            <a:endParaRPr lang="en-US" sz="1600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9103D2-9308-F086-5C5B-04A7F89E95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45" y="3393054"/>
            <a:ext cx="5443537" cy="2828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F06E18-FFF7-BA80-0A5A-1940598EB0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117" y="3395029"/>
            <a:ext cx="5345906" cy="282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751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solidFill>
                  <a:schemeClr val="tx1"/>
                </a:solidFill>
                <a:ea typeface="ＭＳ Ｐゴシック" pitchFamily="34" charset="-128"/>
              </a:rPr>
              <a:t>W2 Modeled TDG Results With DGP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2CFF47-018D-4704-10E4-B7596382A080}"/>
              </a:ext>
            </a:extLst>
          </p:cNvPr>
          <p:cNvSpPr txBox="1"/>
          <p:nvPr/>
        </p:nvSpPr>
        <p:spPr>
          <a:xfrm>
            <a:off x="761865" y="1242957"/>
            <a:ext cx="5345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1100"/>
              </a:spcAft>
              <a:tabLst>
                <a:tab pos="-914400" algn="l"/>
                <a:tab pos="-582295" algn="l"/>
                <a:tab pos="-250190" algn="l"/>
                <a:tab pos="81915" algn="l"/>
                <a:tab pos="414020" algn="l"/>
                <a:tab pos="746760" algn="l"/>
                <a:tab pos="937260" algn="l"/>
                <a:tab pos="1078865" algn="l"/>
                <a:tab pos="1410970" algn="l"/>
                <a:tab pos="1743075" algn="l"/>
                <a:tab pos="2075180" algn="l"/>
                <a:tab pos="2407920" algn="l"/>
                <a:tab pos="2740025" algn="l"/>
                <a:tab pos="3072130" algn="l"/>
                <a:tab pos="3404235" algn="l"/>
                <a:tab pos="3736340" algn="l"/>
                <a:tab pos="4069080" algn="l"/>
                <a:tab pos="4401185" algn="l"/>
                <a:tab pos="4733290" algn="l"/>
              </a:tabLst>
            </a:pPr>
            <a:r>
              <a:rPr lang="en-US" sz="1800" b="1" dirty="0">
                <a:solidFill>
                  <a:srgbClr val="00000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SYSTDG = ON</a:t>
            </a:r>
            <a:endParaRPr lang="en-US" sz="1800" b="1" dirty="0"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D66D45A-42A1-3710-8DDB-99F6C48CFEAB}"/>
                  </a:ext>
                </a:extLst>
              </p:cNvPr>
              <p:cNvSpPr txBox="1"/>
              <p:nvPr/>
            </p:nvSpPr>
            <p:spPr>
              <a:xfrm>
                <a:off x="1576819" y="1721813"/>
                <a:ext cx="6094878" cy="3963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</a:rPr>
                            <m:t>𝑇𝐷𝐺</m:t>
                          </m:r>
                        </m:e>
                        <m: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</a:rPr>
                            <m:t>𝑠𝑝</m:t>
                          </m:r>
                        </m:sub>
                      </m:sSub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1∗</m:t>
                      </m:r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</a:rPr>
                            <m:t>𝑡𝑤𝑒</m:t>
                          </m:r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</a:rPr>
                            <m:t>𝑡𝑤𝑐𝑒</m:t>
                          </m:r>
                        </m:e>
                      </m:d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2 ∗</m:t>
                      </m:r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  <m:sup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4+ 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</a:rPr>
                        <m:t>𝑏𝑝</m:t>
                      </m:r>
                    </m:oMath>
                  </m:oMathPara>
                </a14:m>
                <a:endParaRPr lang="en-US" sz="1800" dirty="0">
                  <a:latin typeface="+mn-lt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D66D45A-42A1-3710-8DDB-99F6C48CFE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6819" y="1721813"/>
                <a:ext cx="6094878" cy="396391"/>
              </a:xfrm>
              <a:prstGeom prst="rect">
                <a:avLst/>
              </a:prstGeom>
              <a:blipFill>
                <a:blip r:embed="rId2"/>
                <a:stretch>
                  <a:fillRect b="-9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41C0DD3F-474A-EE3A-06D9-98305759D831}"/>
              </a:ext>
            </a:extLst>
          </p:cNvPr>
          <p:cNvSpPr txBox="1"/>
          <p:nvPr/>
        </p:nvSpPr>
        <p:spPr>
          <a:xfrm>
            <a:off x="2941215" y="2199904"/>
            <a:ext cx="43674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effectLst/>
                <a:latin typeface="+mn-lt"/>
                <a:ea typeface="DengXian" panose="02010600030101010101" pitchFamily="2" charset="-122"/>
              </a:rPr>
              <a:t>P1 = 1.84,  </a:t>
            </a:r>
            <a:r>
              <a:rPr lang="en-US" sz="1600" i="1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P2 = 18.64, P3 = 0.73, P4 = 29.47</a:t>
            </a:r>
            <a:endParaRPr lang="en-US" sz="1600" dirty="0">
              <a:latin typeface="+mn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6DCED9-CAD2-E16F-A7BB-48FABEC9BA4D}"/>
              </a:ext>
            </a:extLst>
          </p:cNvPr>
          <p:cNvSpPr txBox="1"/>
          <p:nvPr/>
        </p:nvSpPr>
        <p:spPr>
          <a:xfrm>
            <a:off x="7671697" y="1757366"/>
            <a:ext cx="21938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600" dirty="0">
                <a:effectLst/>
                <a:latin typeface="+mn-lt"/>
              </a:rPr>
              <a:t>Q</a:t>
            </a:r>
            <a:r>
              <a:rPr lang="en-US" sz="1600" baseline="-25000" dirty="0">
                <a:effectLst/>
                <a:latin typeface="+mn-lt"/>
              </a:rPr>
              <a:t>ent</a:t>
            </a:r>
            <a:r>
              <a:rPr lang="en-US" sz="1600" dirty="0">
                <a:effectLst/>
                <a:latin typeface="+mn-lt"/>
              </a:rPr>
              <a:t> = E1 * </a:t>
            </a:r>
            <a:r>
              <a:rPr lang="en-US" sz="1600" dirty="0" err="1">
                <a:effectLst/>
                <a:latin typeface="+mn-lt"/>
              </a:rPr>
              <a:t>Q</a:t>
            </a:r>
            <a:r>
              <a:rPr lang="en-US" sz="1600" baseline="-25000" dirty="0" err="1">
                <a:effectLst/>
                <a:latin typeface="+mn-lt"/>
              </a:rPr>
              <a:t>sp</a:t>
            </a:r>
            <a:r>
              <a:rPr lang="en-US" sz="1600" dirty="0">
                <a:effectLst/>
                <a:latin typeface="+mn-lt"/>
              </a:rPr>
              <a:t> + E2  </a:t>
            </a:r>
            <a:endParaRPr lang="en-US" sz="1600" dirty="0">
              <a:effectLst/>
              <a:latin typeface="+mn-lt"/>
              <a:ea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C8FB7A-42D9-FB8E-D3D5-AB8A99AB9176}"/>
              </a:ext>
            </a:extLst>
          </p:cNvPr>
          <p:cNvSpPr txBox="1"/>
          <p:nvPr/>
        </p:nvSpPr>
        <p:spPr>
          <a:xfrm>
            <a:off x="8185659" y="2125162"/>
            <a:ext cx="19033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+mn-lt"/>
                <a:ea typeface="DengXian" panose="02010600030101010101" pitchFamily="2" charset="-122"/>
              </a:rPr>
              <a:t>E</a:t>
            </a:r>
            <a:r>
              <a:rPr lang="en-US" sz="1600" i="1" dirty="0">
                <a:effectLst/>
                <a:latin typeface="+mn-lt"/>
                <a:ea typeface="DengXian" panose="02010600030101010101" pitchFamily="2" charset="-122"/>
              </a:rPr>
              <a:t>1 = 0,  </a:t>
            </a:r>
            <a:r>
              <a:rPr lang="en-US" sz="1600" i="1" dirty="0">
                <a:solidFill>
                  <a:srgbClr val="000000"/>
                </a:solidFill>
                <a:latin typeface="+mn-lt"/>
                <a:ea typeface="DengXian" panose="02010600030101010101" pitchFamily="2" charset="-122"/>
              </a:rPr>
              <a:t>E</a:t>
            </a:r>
            <a:r>
              <a:rPr lang="en-US" sz="1600" i="1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2 = 0</a:t>
            </a:r>
            <a:endParaRPr lang="en-US" sz="1600" dirty="0"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BEA892-68FB-6D3D-43CD-C1E6AAA41836}"/>
              </a:ext>
            </a:extLst>
          </p:cNvPr>
          <p:cNvSpPr txBox="1"/>
          <p:nvPr/>
        </p:nvSpPr>
        <p:spPr>
          <a:xfrm>
            <a:off x="1418629" y="1714855"/>
            <a:ext cx="7442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  <a:cs typeface="Verdana" panose="020B0604030504040204" pitchFamily="34" charset="0"/>
              </a:rPr>
              <a:t>Eq 4: </a:t>
            </a:r>
            <a:endParaRPr lang="en-US" sz="1600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A3ABCC-49AF-290A-A5F1-BA70303ED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8255" y="2641025"/>
            <a:ext cx="6258052" cy="35935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6890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BE857A7-6DC0-9389-E259-00CD5A282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</a:rPr>
              <a:t>Hands-On Exercises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B615D6-8966-95B9-7DE3-5F65F30BEF49}"/>
              </a:ext>
            </a:extLst>
          </p:cNvPr>
          <p:cNvSpPr txBox="1"/>
          <p:nvPr/>
        </p:nvSpPr>
        <p:spPr>
          <a:xfrm>
            <a:off x="603315" y="1192078"/>
            <a:ext cx="10237509" cy="4543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+mn-lt"/>
                <a:ea typeface="DengXian"/>
                <a:cs typeface="Calibri"/>
              </a:rPr>
              <a:t>Review model input files</a:t>
            </a:r>
            <a:r>
              <a:rPr lang="en-US" dirty="0">
                <a:latin typeface="+mn-lt"/>
                <a:ea typeface="DengXian"/>
                <a:cs typeface="Calibri"/>
              </a:rPr>
              <a:t> from “</a:t>
            </a:r>
            <a:r>
              <a:rPr lang="en-US" b="0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Bonneville </a:t>
            </a:r>
            <a:r>
              <a:rPr lang="en-US" dirty="0">
                <a:latin typeface="+mn-lt"/>
                <a:ea typeface="DengXian"/>
                <a:cs typeface="Calibri"/>
              </a:rPr>
              <a:t>W2 Project” 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Run the W2 model and review the model outputs of withdrawal TDG in </a:t>
            </a:r>
            <a:r>
              <a:rPr lang="en-US" b="1" dirty="0">
                <a:solidFill>
                  <a:srgbClr val="4472C4"/>
                </a:solidFill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dwo_76.csv</a:t>
            </a:r>
            <a:endParaRPr lang="en-US" b="1" dirty="0">
              <a:solidFill>
                <a:srgbClr val="4472C4"/>
              </a:solidFill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Change </a:t>
            </a:r>
            <a:r>
              <a:rPr lang="en-US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SYSTDG </a:t>
            </a:r>
            <a:r>
              <a:rPr lang="en-US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parameters and rerun the model and see the difference of TDG in </a:t>
            </a:r>
            <a:r>
              <a:rPr lang="en-US" b="1" dirty="0">
                <a:solidFill>
                  <a:srgbClr val="4472C4"/>
                </a:solidFill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dwo_76.csv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P1, P2, P3, P4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E1, E2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400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27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512" y="199234"/>
            <a:ext cx="11080751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4" name="Picture 3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B9FD5790-3184-EFEC-CE51-AAD9F3AEB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459" y="1005685"/>
            <a:ext cx="8001082" cy="520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TDG S</a:t>
            </a:r>
            <a:r>
              <a:rPr lang="en-US" dirty="0"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Roman"/>
              </a:rPr>
              <a:t>aturation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A666E5-7F6C-0521-F2EB-C51FFD0AE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5788" y="1310798"/>
            <a:ext cx="4768172" cy="41388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1DB605-9284-725E-3278-8603770BF482}"/>
              </a:ext>
            </a:extLst>
          </p:cNvPr>
          <p:cNvSpPr txBox="1"/>
          <p:nvPr/>
        </p:nvSpPr>
        <p:spPr>
          <a:xfrm>
            <a:off x="538162" y="1222874"/>
            <a:ext cx="6102626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TDG refers to the total amount of dissolved gas present in water. 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High TDG concentrations can cause gas bubble disease and reduce the population of some fish species. 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Spillway operations result in atmospheric gases being forced into the water. The TDG concentrations </a:t>
            </a:r>
            <a:r>
              <a:rPr lang="en-US" sz="2200" dirty="0">
                <a:solidFill>
                  <a:srgbClr val="211D1E"/>
                </a:solidFill>
                <a:effectLst/>
                <a:latin typeface="+mn-lt"/>
                <a:ea typeface="Times New Roman" panose="02020603050405020304" pitchFamily="18" charset="0"/>
              </a:rPr>
              <a:t>below the dam </a:t>
            </a:r>
            <a:r>
              <a:rPr lang="en-US" sz="2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are increased by spills, and TDG supersaturation occurs. </a:t>
            </a:r>
            <a:endParaRPr lang="en-US" sz="2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34107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TDG S</a:t>
            </a:r>
            <a:r>
              <a:rPr lang="en-US" dirty="0"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Roman"/>
              </a:rPr>
              <a:t>aturation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Object 3">
                <a:extLst>
                  <a:ext uri="{FF2B5EF4-FFF2-40B4-BE49-F238E27FC236}">
                    <a16:creationId xmlns:a16="http://schemas.microsoft.com/office/drawing/2014/main" id="{F9A9D91E-A31A-936B-C89A-0AEAFEB70BD8}"/>
                  </a:ext>
                </a:extLst>
              </p:cNvPr>
              <p:cNvSpPr txBox="1"/>
              <p:nvPr/>
            </p:nvSpPr>
            <p:spPr>
              <a:xfrm>
                <a:off x="750096" y="2693809"/>
                <a:ext cx="2812320" cy="841692"/>
              </a:xfrm>
              <a:prstGeom prst="rect">
                <a:avLst/>
              </a:prstGeom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𝑇𝐷𝐺</m:t>
                      </m:r>
                      <m:r>
                        <a:rPr lang="en-US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%</m:t>
                      </m:r>
                      <m:r>
                        <a:rPr lang="en-US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=100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Object 3">
                <a:extLst>
                  <a:ext uri="{FF2B5EF4-FFF2-40B4-BE49-F238E27FC236}">
                    <a16:creationId xmlns:a16="http://schemas.microsoft.com/office/drawing/2014/main" id="{F9A9D91E-A31A-936B-C89A-0AEAFEB70B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096" y="2693809"/>
                <a:ext cx="2812320" cy="84169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DEDE623C-7DE5-6DE9-75B3-D272A34C30F0}"/>
              </a:ext>
            </a:extLst>
          </p:cNvPr>
          <p:cNvSpPr txBox="1"/>
          <p:nvPr/>
        </p:nvSpPr>
        <p:spPr>
          <a:xfrm>
            <a:off x="3722140" y="2412396"/>
            <a:ext cx="786026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228600" algn="l"/>
                <a:tab pos="457200" algn="l"/>
              </a:tabLst>
            </a:pPr>
            <a:r>
              <a:rPr lang="en-US" sz="20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TDG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 = percent of total dissolved gas saturation (%), </a:t>
            </a:r>
          </a:p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228600" algn="l"/>
                <a:tab pos="457200" algn="l"/>
              </a:tabLst>
            </a:pPr>
            <a:r>
              <a:rPr lang="en-US" sz="20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P</a:t>
            </a:r>
            <a:r>
              <a:rPr lang="en-US" sz="2000" i="1" baseline="-25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a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 = local barometric pressure or atmospheric pressure (mmHg), </a:t>
            </a:r>
          </a:p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228600" algn="l"/>
                <a:tab pos="457200" algn="l"/>
              </a:tabLst>
            </a:pPr>
            <a:r>
              <a:rPr lang="en-US" sz="20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ΔP 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= gauge pressure (mmHg), which can be directly measured by several types of instruments.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6086F0-D3E4-ECCE-52A6-E571B194B0BE}"/>
              </a:ext>
            </a:extLst>
          </p:cNvPr>
          <p:cNvSpPr txBox="1"/>
          <p:nvPr/>
        </p:nvSpPr>
        <p:spPr>
          <a:xfrm>
            <a:off x="419971" y="1117155"/>
            <a:ext cx="104639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n-lt"/>
                <a:ea typeface="Times New Roman" panose="02020603050405020304" pitchFamily="18" charset="0"/>
                <a:cs typeface="Times Roman"/>
              </a:rPr>
              <a:t>C</a:t>
            </a:r>
            <a:r>
              <a:rPr lang="en-US" dirty="0">
                <a:effectLst/>
                <a:latin typeface="+mn-lt"/>
                <a:ea typeface="Times New Roman" panose="02020603050405020304" pitchFamily="18" charset="0"/>
                <a:cs typeface="Times Roman"/>
              </a:rPr>
              <a:t>alculating and reporting dissolved gas levels from water quality monitoring </a:t>
            </a:r>
            <a:endParaRPr lang="en-US" dirty="0">
              <a:latin typeface="+mn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388DC0-B0B9-BF52-41B4-20C1AEE8A02E}"/>
              </a:ext>
            </a:extLst>
          </p:cNvPr>
          <p:cNvSpPr txBox="1"/>
          <p:nvPr/>
        </p:nvSpPr>
        <p:spPr>
          <a:xfrm>
            <a:off x="419971" y="1825398"/>
            <a:ext cx="96713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tabLst>
                <a:tab pos="228600" algn="l"/>
                <a:tab pos="457200" algn="l"/>
              </a:tabLst>
            </a:pPr>
            <a:r>
              <a:rPr lang="en-US" sz="22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1) Ratio of total dissolved gas pressure (TGP) to atmospheric pressure.</a:t>
            </a:r>
            <a:endParaRPr lang="en-US" sz="2200" dirty="0">
              <a:effectLst/>
              <a:latin typeface="+mn-lt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DAD2A7-5AF9-A9EE-D08F-DEAAAE1003CF}"/>
              </a:ext>
            </a:extLst>
          </p:cNvPr>
          <p:cNvSpPr txBox="1"/>
          <p:nvPr/>
        </p:nvSpPr>
        <p:spPr>
          <a:xfrm>
            <a:off x="545701" y="4095345"/>
            <a:ext cx="609790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effectLst/>
                <a:latin typeface="+mn-lt"/>
                <a:ea typeface="Times New Roman" panose="02020603050405020304" pitchFamily="18" charset="0"/>
                <a:cs typeface="Times Roman"/>
              </a:rPr>
              <a:t>2) Gas concentrations measured in mg/L</a:t>
            </a:r>
            <a:endParaRPr lang="en-US" sz="2200" dirty="0">
              <a:latin typeface="+mn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D10DAB-FF54-5FFB-8D5A-C7C63C4BCB19}"/>
              </a:ext>
            </a:extLst>
          </p:cNvPr>
          <p:cNvSpPr txBox="1"/>
          <p:nvPr/>
        </p:nvSpPr>
        <p:spPr>
          <a:xfrm>
            <a:off x="5994401" y="4169526"/>
            <a:ext cx="5588000" cy="1554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228600" algn="l"/>
                <a:tab pos="457200" algn="l"/>
              </a:tabLst>
            </a:pPr>
            <a:r>
              <a:rPr lang="en-US" sz="2000" i="1" dirty="0">
                <a:effectLst/>
                <a:latin typeface="+mn-lt"/>
                <a:ea typeface="Symbol" panose="05050102010706020507" pitchFamily="18" charset="2"/>
                <a:cs typeface="Arial" panose="020B0604020202020204" pitchFamily="34" charset="0"/>
              </a:rPr>
              <a:t>N2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 = dissolved nitrogen gas (mg L</a:t>
            </a:r>
            <a:r>
              <a:rPr lang="en-US" sz="2000" baseline="30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-1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), </a:t>
            </a:r>
          </a:p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228600" algn="l"/>
                <a:tab pos="457200" algn="l"/>
              </a:tabLst>
            </a:pPr>
            <a:r>
              <a:rPr lang="en-US" sz="2000" i="1" dirty="0">
                <a:effectLst/>
                <a:latin typeface="+mn-lt"/>
                <a:ea typeface="Symbol" panose="05050102010706020507" pitchFamily="18" charset="2"/>
                <a:cs typeface="Arial" panose="020B0604020202020204" pitchFamily="34" charset="0"/>
              </a:rPr>
              <a:t>N2</a:t>
            </a:r>
            <a:r>
              <a:rPr lang="en-US" sz="2000" i="1" baseline="-25000" dirty="0">
                <a:effectLst/>
                <a:latin typeface="+mn-lt"/>
                <a:ea typeface="Calibri" panose="020F0502020204030204" pitchFamily="34" charset="0"/>
                <a:cs typeface="Arial" panose="020B0604020202020204" pitchFamily="34" charset="0"/>
              </a:rPr>
              <a:t>s</a:t>
            </a:r>
            <a:r>
              <a:rPr lang="en-US" sz="2000" i="1" dirty="0">
                <a:effectLst/>
                <a:latin typeface="+mn-lt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Arial" panose="020B0604020202020204" pitchFamily="34" charset="0"/>
              </a:rPr>
              <a:t>= nitrogen gas saturation (mg L</a:t>
            </a:r>
            <a:r>
              <a:rPr lang="en-US" sz="2000" baseline="30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-1</a:t>
            </a: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Arial" panose="020B0604020202020204" pitchFamily="34" charset="0"/>
              </a:rPr>
              <a:t>), </a:t>
            </a:r>
          </a:p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228600" algn="l"/>
                <a:tab pos="457200" algn="l"/>
              </a:tabLst>
            </a:pPr>
            <a:r>
              <a:rPr lang="en-US" sz="20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DO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 = dissolved oxygen [mg-O</a:t>
            </a:r>
            <a:r>
              <a:rPr lang="en-US" sz="2000" baseline="-25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2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 L</a:t>
            </a:r>
            <a:r>
              <a:rPr lang="en-US" sz="2000" baseline="30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-1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],</a:t>
            </a:r>
          </a:p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228600" algn="l"/>
                <a:tab pos="457200" algn="l"/>
              </a:tabLst>
            </a:pPr>
            <a:r>
              <a:rPr lang="en-US" sz="2000" i="1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DO</a:t>
            </a:r>
            <a:r>
              <a:rPr lang="en-US" sz="2000" i="1" baseline="-25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s</a:t>
            </a:r>
            <a:r>
              <a:rPr lang="en-US" sz="2000" baseline="-25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= dissolved oxygen saturation [mg-O</a:t>
            </a:r>
            <a:r>
              <a:rPr lang="en-US" sz="2000" baseline="-25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2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 L</a:t>
            </a:r>
            <a:r>
              <a:rPr lang="en-US" sz="2000" baseline="30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-1</a:t>
            </a:r>
            <a:r>
              <a:rPr lang="en-US" sz="2000" dirty="0"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].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EA57F77-89A1-369B-7F54-9822470E5322}"/>
                  </a:ext>
                </a:extLst>
              </p:cNvPr>
              <p:cNvSpPr txBox="1"/>
              <p:nvPr/>
            </p:nvSpPr>
            <p:spPr>
              <a:xfrm>
                <a:off x="750096" y="4881699"/>
                <a:ext cx="3810317" cy="859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𝑇</m:t>
                    </m:r>
                    <m:r>
                      <a:rPr lang="en-US" sz="1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𝐷𝐺</m:t>
                    </m:r>
                    <m:r>
                      <a:rPr lang="en-US" sz="1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(%)=</m:t>
                    </m:r>
                    <m:d>
                      <m:d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79</m:t>
                        </m:r>
                        <m:f>
                          <m:fPr>
                            <m:ctrlPr>
                              <a:rPr lang="en-US" sz="180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sz="180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𝑁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−21</m:t>
                        </m:r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𝐷𝑂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𝐷𝑂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</m:e>
                    </m:d>
                  </m:oMath>
                </a14:m>
                <a:r>
                  <a:rPr lang="en-US" sz="1800" dirty="0">
                    <a:effectLst/>
                    <a:latin typeface="Georgia" panose="02040502050405020303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EA57F77-89A1-369B-7F54-9822470E53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096" y="4881699"/>
                <a:ext cx="3810317" cy="85914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2540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Overview of TDG Simulation in CE-QUAL-W2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3A5644-4746-34E6-1778-12E574A71B88}"/>
              </a:ext>
            </a:extLst>
          </p:cNvPr>
          <p:cNvSpPr txBox="1"/>
          <p:nvPr/>
        </p:nvSpPr>
        <p:spPr>
          <a:xfrm>
            <a:off x="511492" y="1019547"/>
            <a:ext cx="1063275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n-lt"/>
                <a:ea typeface="ＭＳ Ｐゴシック" pitchFamily="34" charset="-128"/>
              </a:rPr>
              <a:t>TDG is computed as a derived variable</a:t>
            </a:r>
          </a:p>
          <a:p>
            <a:pPr lvl="1"/>
            <a:r>
              <a:rPr lang="en-US" sz="2800" dirty="0">
                <a:latin typeface="+mn-lt"/>
                <a:ea typeface="ＭＳ Ｐゴシック" pitchFamily="34" charset="-128"/>
              </a:rPr>
              <a:t>1) N2 + 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latin typeface="+mn-lt"/>
              <a:ea typeface="ＭＳ Ｐゴシック" pitchFamily="34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latin typeface="+mn-lt"/>
              <a:ea typeface="ＭＳ Ｐゴシック" pitchFamily="34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latin typeface="+mn-lt"/>
              <a:ea typeface="ＭＳ Ｐゴシック" pitchFamily="34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latin typeface="+mn-lt"/>
              <a:ea typeface="ＭＳ Ｐゴシック" pitchFamily="34" charset="-128"/>
            </a:endParaRPr>
          </a:p>
          <a:p>
            <a:pPr lvl="1"/>
            <a:r>
              <a:rPr lang="en-US" sz="2800" dirty="0">
                <a:latin typeface="+mn-lt"/>
                <a:ea typeface="ＭＳ Ｐゴシック" pitchFamily="34" charset="-128"/>
              </a:rPr>
              <a:t>2) DGP</a:t>
            </a:r>
            <a:r>
              <a:rPr lang="en-US" sz="2800" dirty="0">
                <a:latin typeface="+mn-lt"/>
              </a:rPr>
              <a:t> (Dissolved Gas Pressure) </a:t>
            </a:r>
            <a:endParaRPr lang="en-US" sz="2800" dirty="0">
              <a:latin typeface="+mn-lt"/>
              <a:ea typeface="ＭＳ Ｐゴシック" pitchFamily="34" charset="-128"/>
            </a:endParaRPr>
          </a:p>
          <a:p>
            <a:pPr lvl="1"/>
            <a:endParaRPr lang="en-US" sz="2800" dirty="0">
              <a:latin typeface="+mn-lt"/>
              <a:ea typeface="ＭＳ Ｐゴシック" pitchFamily="34" charset="-128"/>
            </a:endParaRPr>
          </a:p>
          <a:p>
            <a:pPr lvl="1"/>
            <a:endParaRPr lang="en-US" sz="2800" dirty="0">
              <a:latin typeface="+mn-lt"/>
              <a:ea typeface="ＭＳ Ｐゴシック" pitchFamily="34" charset="-128"/>
            </a:endParaRPr>
          </a:p>
          <a:p>
            <a:pPr lvl="1"/>
            <a:endParaRPr lang="en-US" sz="2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ECC686B-2177-F209-4B34-FC8ACC6D057A}"/>
                  </a:ext>
                </a:extLst>
              </p:cNvPr>
              <p:cNvSpPr txBox="1"/>
              <p:nvPr/>
            </p:nvSpPr>
            <p:spPr>
              <a:xfrm>
                <a:off x="1227877" y="4339488"/>
                <a:ext cx="4446782" cy="3459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lnSpc>
                    <a:spcPts val="1600"/>
                  </a:lnSpc>
                  <a:spcBef>
                    <a:spcPts val="0"/>
                  </a:spcBef>
                  <a:spcAft>
                    <a:spcPts val="160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𝑑𝐷𝐺𝑃</m:t>
                        </m:r>
                      </m:num>
                      <m:den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=−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𝐷𝐺𝑃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𝐷𝐺𝑃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𝑃</m:t>
                            </m:r>
                            <m:r>
                              <a:rPr lang="en-US" sz="18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𝐴𝐿𝑇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𝑎𝑡𝑚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>
                    <a:effectLst/>
                    <a:latin typeface="Georgia" panose="02040502050405020303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ECC686B-2177-F209-4B34-FC8ACC6D05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7877" y="4339488"/>
                <a:ext cx="4446782" cy="345929"/>
              </a:xfrm>
              <a:prstGeom prst="rect">
                <a:avLst/>
              </a:prstGeom>
              <a:blipFill>
                <a:blip r:embed="rId5"/>
                <a:stretch>
                  <a:fillRect t="-29825" b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56E7CB-841C-814B-E99E-44E41099BE27}"/>
                  </a:ext>
                </a:extLst>
              </p:cNvPr>
              <p:cNvSpPr txBox="1"/>
              <p:nvPr/>
            </p:nvSpPr>
            <p:spPr>
              <a:xfrm>
                <a:off x="1227877" y="4872768"/>
                <a:ext cx="4664821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𝐷𝐺𝑃</m:t>
                          </m:r>
                        </m:sub>
                      </m:sSub>
                      <m:r>
                        <a:rPr lang="en-US" sz="20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𝑚𝑎𝑥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𝐷𝐺𝑃</m:t>
                              </m:r>
                            </m:sub>
                          </m:sSub>
                          <m:r>
                            <a:rPr lang="en-US" sz="2000" i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𝑀𝐼𝑁𝐾𝐿</m:t>
                          </m:r>
                        </m:e>
                      </m:d>
                    </m:oMath>
                  </m:oMathPara>
                </a14:m>
                <a:endParaRPr lang="en-US" sz="2000" dirty="0">
                  <a:latin typeface="+mn-lt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A56E7CB-841C-814B-E99E-44E41099BE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7877" y="4872768"/>
                <a:ext cx="4664821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" name="Picture 23">
            <a:extLst>
              <a:ext uri="{FF2B5EF4-FFF2-40B4-BE49-F238E27FC236}">
                <a16:creationId xmlns:a16="http://schemas.microsoft.com/office/drawing/2014/main" id="{263AE97F-26A9-4609-E62C-EDD6ACBB1A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61888" y="1998025"/>
            <a:ext cx="5265758" cy="319769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62D111C-3470-F529-54E0-2BEABDB43BA1}"/>
              </a:ext>
            </a:extLst>
          </p:cNvPr>
          <p:cNvSpPr txBox="1"/>
          <p:nvPr/>
        </p:nvSpPr>
        <p:spPr>
          <a:xfrm>
            <a:off x="1147831" y="3062676"/>
            <a:ext cx="4651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en-US" sz="1800" i="1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aN2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= nitrogen gas reaeration coefficient, m s</a:t>
            </a:r>
            <a:r>
              <a:rPr lang="en-US" sz="1800" baseline="30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-1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839BFB-C240-0E1A-A5E9-826EF0013F77}"/>
              </a:ext>
            </a:extLst>
          </p:cNvPr>
          <p:cNvSpPr txBox="1"/>
          <p:nvPr/>
        </p:nvSpPr>
        <p:spPr>
          <a:xfrm>
            <a:off x="1227877" y="5543364"/>
            <a:ext cx="3878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1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  <a:r>
              <a:rPr lang="en-US" sz="1800" b="0" i="1" u="none" strike="noStrike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DGP</a:t>
            </a:r>
            <a:r>
              <a:rPr lang="en-US" sz="1800" b="0" i="0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= air/water gas exchange rate, d</a:t>
            </a:r>
            <a:r>
              <a:rPr lang="en-US" sz="1800" b="0" i="0" u="none" strike="noStrike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en-US" sz="1800" b="0" i="0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BA63C1F-11B6-8B57-819F-CA50727237AB}"/>
              </a:ext>
            </a:extLst>
          </p:cNvPr>
          <p:cNvSpPr txBox="1"/>
          <p:nvPr/>
        </p:nvSpPr>
        <p:spPr>
          <a:xfrm>
            <a:off x="6461887" y="5318764"/>
            <a:ext cx="51510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1100"/>
              </a:spcAft>
              <a:tabLst>
                <a:tab pos="-914400" algn="l"/>
                <a:tab pos="-582295" algn="l"/>
                <a:tab pos="-250190" algn="l"/>
                <a:tab pos="81915" algn="l"/>
                <a:tab pos="414020" algn="l"/>
                <a:tab pos="746760" algn="l"/>
                <a:tab pos="937260" algn="l"/>
                <a:tab pos="1078865" algn="l"/>
                <a:tab pos="1410970" algn="l"/>
                <a:tab pos="1743075" algn="l"/>
                <a:tab pos="2075180" algn="l"/>
                <a:tab pos="2407920" algn="l"/>
                <a:tab pos="2740025" algn="l"/>
                <a:tab pos="3072130" algn="l"/>
                <a:tab pos="3404235" algn="l"/>
                <a:tab pos="3736340" algn="l"/>
                <a:tab pos="4069080" algn="l"/>
                <a:tab pos="4401185" algn="l"/>
                <a:tab pos="4733290" algn="l"/>
              </a:tabLst>
            </a:pPr>
            <a:r>
              <a:rPr lang="en-US" sz="2000" dirty="0">
                <a:solidFill>
                  <a:srgbClr val="00000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 is assumed that wind is the dominant forcing function for reaeration.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78BA916-5CA1-CFE3-A06F-ABA6B9F46F32}"/>
              </a:ext>
            </a:extLst>
          </p:cNvPr>
          <p:cNvSpPr txBox="1"/>
          <p:nvPr/>
        </p:nvSpPr>
        <p:spPr>
          <a:xfrm>
            <a:off x="6512540" y="1588609"/>
            <a:ext cx="46530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0" u="none" strike="noStrike" baseline="0" dirty="0">
                <a:latin typeface="+mn-lt"/>
              </a:rPr>
              <a:t>Lake/reservoir Reaeration equations</a:t>
            </a:r>
            <a:endParaRPr lang="en-US" sz="2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3B0E471-6612-90EA-C2E4-2C1201B09EC6}"/>
                  </a:ext>
                </a:extLst>
              </p:cNvPr>
              <p:cNvSpPr txBox="1"/>
              <p:nvPr/>
            </p:nvSpPr>
            <p:spPr>
              <a:xfrm>
                <a:off x="1147831" y="2266847"/>
                <a:ext cx="3577039" cy="510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=−</m:t>
                    </m:r>
                    <m:f>
                      <m:f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den>
                    </m:f>
                    <m:sSub>
                      <m:sSub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𝑎𝑁</m:t>
                        </m:r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2−</m:t>
                        </m:r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  <m:r>
                              <a:rPr lang="en-US" sz="18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e>
                          <m:sub>
                            <m:r>
                              <a:rPr lang="en-US" sz="18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>
                    <a:effectLst/>
                    <a:latin typeface="Georgia" panose="02040502050405020303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3B0E471-6612-90EA-C2E4-2C1201B09E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7831" y="2266847"/>
                <a:ext cx="3577039" cy="51001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7696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306" y="369891"/>
            <a:ext cx="11164094" cy="639765"/>
          </a:xfrm>
        </p:spPr>
        <p:txBody>
          <a:bodyPr>
            <a:normAutofit/>
          </a:bodyPr>
          <a:lstStyle/>
          <a:p>
            <a:r>
              <a:rPr lang="en-US" i="0" u="none" strike="noStrike" baseline="0" dirty="0">
                <a:solidFill>
                  <a:schemeClr val="tx1"/>
                </a:solidFill>
                <a:latin typeface="Arial"/>
                <a:cs typeface="Arial"/>
              </a:rPr>
              <a:t>Reaeration Effects of Spillways, Weirs, and Gates</a:t>
            </a: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8FA88A-29E0-4B5E-0105-305A3A549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076" y="1119643"/>
            <a:ext cx="9021398" cy="34441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1585E9-E698-22EA-8204-4422493D2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27" y="3706579"/>
            <a:ext cx="2118061" cy="24971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A22624-E0F1-8691-0652-5DD26108A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27" y="1082309"/>
            <a:ext cx="2142785" cy="25218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D33E57-1D33-D4DB-FCAA-A9FEC9D198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6077" y="4628367"/>
            <a:ext cx="4936274" cy="157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81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>
                <a:solidFill>
                  <a:schemeClr val="tx1"/>
                </a:solidFill>
                <a:ea typeface="ＭＳ Ｐゴシック" pitchFamily="34" charset="-128"/>
              </a:rPr>
            </a:br>
            <a:r>
              <a:rPr lang="en-US" dirty="0">
                <a:solidFill>
                  <a:schemeClr val="tx1"/>
                </a:solidFill>
                <a:ea typeface="ＭＳ Ｐゴシック" pitchFamily="34" charset="-128"/>
              </a:rPr>
              <a:t>Total Dissolved Gas (TDG)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89F7E2-B07B-58F9-9DEE-670A4DC7F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682" y="1042101"/>
            <a:ext cx="6851392" cy="45367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F662B9-372B-451A-0D47-44815ECCD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96" y="1042101"/>
            <a:ext cx="4089086" cy="51494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A0D73C-DB56-5913-DE34-AE49909B28D9}"/>
              </a:ext>
            </a:extLst>
          </p:cNvPr>
          <p:cNvSpPr/>
          <p:nvPr/>
        </p:nvSpPr>
        <p:spPr>
          <a:xfrm>
            <a:off x="736734" y="5090868"/>
            <a:ext cx="4023048" cy="11006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EBBBDA-955D-4961-5262-793D1630F222}"/>
              </a:ext>
            </a:extLst>
          </p:cNvPr>
          <p:cNvSpPr/>
          <p:nvPr/>
        </p:nvSpPr>
        <p:spPr>
          <a:xfrm>
            <a:off x="4848682" y="4875623"/>
            <a:ext cx="6851392" cy="7032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45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310361"/>
            <a:ext cx="11176000" cy="71120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solidFill>
                  <a:schemeClr val="tx1"/>
                </a:solidFill>
                <a:ea typeface="ＭＳ Ｐゴシック" pitchFamily="34" charset="-128"/>
              </a:rPr>
              <a:t>Reaeration Effects of Gates - SYSTDG</a:t>
            </a:r>
          </a:p>
        </p:txBody>
      </p:sp>
      <p:pic>
        <p:nvPicPr>
          <p:cNvPr id="4" name="Picture 2" descr="Image result for Spillway powerhouse figure">
            <a:extLst>
              <a:ext uri="{FF2B5EF4-FFF2-40B4-BE49-F238E27FC236}">
                <a16:creationId xmlns:a16="http://schemas.microsoft.com/office/drawing/2014/main" id="{899B1E54-DF51-F5E3-AAFE-6D5835EC1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05" y="1481870"/>
            <a:ext cx="5185037" cy="2536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B74BD0-67BF-4448-FE89-332485083361}"/>
              </a:ext>
            </a:extLst>
          </p:cNvPr>
          <p:cNvSpPr txBox="1"/>
          <p:nvPr/>
        </p:nvSpPr>
        <p:spPr>
          <a:xfrm>
            <a:off x="6096000" y="2078970"/>
            <a:ext cx="531302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Qtot, Qspill, Qph, Qent  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TDGspill is computed from spillway TDG production equation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TDGrel is computed as the flow weighted average value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083175-C94B-DC8B-ACBD-BA76EE607EF2}"/>
              </a:ext>
            </a:extLst>
          </p:cNvPr>
          <p:cNvSpPr txBox="1"/>
          <p:nvPr/>
        </p:nvSpPr>
        <p:spPr>
          <a:xfrm>
            <a:off x="613212" y="4357856"/>
            <a:ext cx="9337301" cy="700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tabLst>
                <a:tab pos="-685800" algn="l"/>
                <a:tab pos="-228600" algn="l"/>
              </a:tabLst>
            </a:pPr>
            <a:r>
              <a:rPr lang="en-US" sz="2000" i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Schneider, M., Hamilton, L., 2015. SYSTDG Developer’s Manual. U.S. Army Corps of Engineers, Northwestern Division, Reservoir Control Center. </a:t>
            </a:r>
            <a:endParaRPr lang="en-US" sz="2000" i="1" dirty="0">
              <a:solidFill>
                <a:srgbClr val="333333"/>
              </a:solidFill>
              <a:effectLst/>
              <a:latin typeface="+mn-lt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B93AB1C-865E-1ECC-D444-2CD8D4F94FF2}"/>
                  </a:ext>
                </a:extLst>
              </p:cNvPr>
              <p:cNvSpPr txBox="1"/>
              <p:nvPr/>
            </p:nvSpPr>
            <p:spPr>
              <a:xfrm>
                <a:off x="6013003" y="1247633"/>
                <a:ext cx="5569397" cy="6647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Roman"/>
                          </a:rPr>
                          <m:t>𝑻𝑫𝑮</m:t>
                        </m:r>
                      </m:e>
                      <m:sub>
                        <m:r>
                          <a:rPr lang="en-US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Roman"/>
                          </a:rPr>
                          <m:t>𝒓𝒆𝒍</m:t>
                        </m:r>
                      </m:sub>
                    </m:sSub>
                    <m:r>
                      <a:rPr lang="en-US" sz="2000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Roman"/>
                      </a:rPr>
                      <m:t>=</m:t>
                    </m:r>
                    <m:f>
                      <m:fPr>
                        <m:ctrlPr>
                          <a:rPr lang="en-US" sz="2000" b="1" i="1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𝑻𝑫𝑮</m:t>
                            </m:r>
                          </m:e>
                          <m:sub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𝒔𝒑</m:t>
                            </m:r>
                          </m:sub>
                        </m:sSub>
                        <m:d>
                          <m:dPr>
                            <m:ctrlPr>
                              <a:rPr lang="en-US" sz="2000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Roman"/>
                                  </a:rPr>
                                  <m:t>𝑸</m:t>
                                </m:r>
                              </m:e>
                              <m:sub>
                                <m: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Roman"/>
                                  </a:rPr>
                                  <m:t>𝒔𝒑</m:t>
                                </m:r>
                              </m:sub>
                            </m:sSub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Roman"/>
                                  </a:rPr>
                                  <m:t>𝑸</m:t>
                                </m:r>
                              </m:e>
                              <m:sub>
                                <m: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Roman"/>
                                  </a:rPr>
                                  <m:t>𝒆𝒏𝒕</m:t>
                                </m:r>
                              </m:sub>
                            </m:sSub>
                          </m:e>
                        </m:d>
                        <m:r>
                          <a:rPr lang="en-US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Roman"/>
                          </a:rPr>
                          <m:t>+</m:t>
                        </m:r>
                        <m:sSub>
                          <m:sSubPr>
                            <m:ctrlPr>
                              <a:rPr lang="en-US" sz="2000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𝑻𝑫𝑮</m:t>
                            </m:r>
                          </m:e>
                          <m:sub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𝒑𝒉</m:t>
                            </m:r>
                          </m:sub>
                        </m:sSub>
                        <m:d>
                          <m:dPr>
                            <m:ctrlPr>
                              <a:rPr lang="en-US" sz="2000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Roman"/>
                                  </a:rPr>
                                  <m:t>𝑸</m:t>
                                </m:r>
                              </m:e>
                              <m:sub>
                                <m: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Roman"/>
                                  </a:rPr>
                                  <m:t>𝒑𝒉</m:t>
                                </m:r>
                              </m:sub>
                            </m:sSub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Roman"/>
                                  </a:rPr>
                                  <m:t>𝑸</m:t>
                                </m:r>
                              </m:e>
                              <m:sub>
                                <m:r>
                                  <a:rPr lang="en-US" sz="2000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Roman"/>
                                  </a:rPr>
                                  <m:t>𝒆𝒏𝒕</m:t>
                                </m:r>
                              </m:sub>
                            </m:sSub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sz="2000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𝑸</m:t>
                            </m:r>
                          </m:e>
                          <m:sub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𝒑𝒉</m:t>
                            </m:r>
                          </m:sub>
                        </m:sSub>
                        <m:r>
                          <a:rPr lang="en-US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Roman"/>
                          </a:rPr>
                          <m:t>+</m:t>
                        </m:r>
                        <m:sSub>
                          <m:sSubPr>
                            <m:ctrlPr>
                              <a:rPr lang="en-US" sz="2000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𝑸</m:t>
                            </m:r>
                          </m:e>
                          <m:sub>
                            <m:r>
                              <a:rPr lang="en-US" sz="20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Roman"/>
                              </a:rPr>
                              <m:t>𝒔𝒑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000" b="1" dirty="0">
                    <a:effectLst/>
                    <a:latin typeface="+mn-lt"/>
                    <a:ea typeface="Times New Roman" panose="02020603050405020304" pitchFamily="18" charset="0"/>
                    <a:cs typeface="Times Roman"/>
                  </a:rPr>
                  <a:t> </a:t>
                </a:r>
                <a:endParaRPr lang="en-US" sz="2000" b="1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B93AB1C-865E-1ECC-D444-2CD8D4F94F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3003" y="1247633"/>
                <a:ext cx="5569397" cy="6647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5294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D340DFF2-C10F-3ABE-C253-209069A3348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29613571"/>
                  </p:ext>
                </p:extLst>
              </p:nvPr>
            </p:nvGraphicFramePr>
            <p:xfrm>
              <a:off x="501651" y="1104190"/>
              <a:ext cx="6341427" cy="295467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53553">
                      <a:extLst>
                        <a:ext uri="{9D8B030D-6E8A-4147-A177-3AD203B41FA5}">
                          <a16:colId xmlns:a16="http://schemas.microsoft.com/office/drawing/2014/main" val="938140831"/>
                        </a:ext>
                      </a:extLst>
                    </a:gridCol>
                    <a:gridCol w="5787874">
                      <a:extLst>
                        <a:ext uri="{9D8B030D-6E8A-4147-A177-3AD203B41FA5}">
                          <a16:colId xmlns:a16="http://schemas.microsoft.com/office/drawing/2014/main" val="2257355113"/>
                        </a:ext>
                      </a:extLst>
                    </a:gridCol>
                  </a:tblGrid>
                  <a:tr h="25834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No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TDG Production Equation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74872583"/>
                      </a:ext>
                    </a:extLst>
                  </a:tr>
                  <a:tr h="555089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1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𝑇𝐷𝐺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𝑠𝑝</m:t>
                                    </m:r>
                                  </m:sub>
                                </m:sSub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1∗ </m:t>
                                </m:r>
                                <m:d>
                                  <m:dPr>
                                    <m:ctrlP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p>
                                      <m:sSupPr>
                                        <m:ctrlP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𝑃</m:t>
                                        </m:r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3∗ 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𝑄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𝑠𝑝</m:t>
                                            </m:r>
                                          </m:sub>
                                        </m:sSub>
                                      </m:sup>
                                    </m:sSup>
                                  </m:e>
                                </m:d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+ 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𝑏𝑝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</a:endParaRPr>
                        </a:p>
                      </a:txBody>
                      <a:tcPr marL="68580" marR="68580" marT="0" marB="0" anchor="ctr">
                        <a:solidFill>
                          <a:srgbClr val="C1985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1426345"/>
                      </a:ext>
                    </a:extLst>
                  </a:tr>
                  <a:tr h="541932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2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800" i="1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𝑇𝐷𝐺</m:t>
                                  </m:r>
                                </m:e>
                                <m:sub>
                                  <m:r>
                                    <a:rPr lang="en-US" sz="18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𝑠𝑝</m:t>
                                  </m:r>
                                </m:sub>
                              </m:sSub>
                              <m:r>
                                <a:rPr lang="en-US" sz="18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8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sz="18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1∗</m:t>
                              </m:r>
                              <m:sSup>
                                <m:sSupPr>
                                  <m:ctrlP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18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𝑡𝑤𝑒</m:t>
                                      </m:r>
                                      <m:r>
                                        <a:rPr lang="en-US" sz="18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18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𝑡𝑤𝑐𝑒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18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sz="18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8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∗ </m:t>
                              </m:r>
                              <m:d>
                                <m:dPr>
                                  <m:ctrlP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p>
                                    <m:sSupPr>
                                      <m:ctrlPr>
                                        <a:rPr lang="en-US" sz="18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sz="18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  <m:r>
                                        <a:rPr lang="en-US" sz="18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3∗ </m:t>
                                      </m:r>
                                      <m:sSub>
                                        <m:sSubPr>
                                          <m:ctrlPr>
                                            <a:rPr lang="en-US" sz="18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8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  <m:sub>
                                          <m:r>
                                            <a:rPr lang="en-US" sz="18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</m:sup>
                                  </m:sSup>
                                </m:e>
                              </m:d>
                              <m:r>
                                <a:rPr lang="en-US" sz="18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8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sz="18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4+ </m:t>
                              </m:r>
                              <m:r>
                                <a:rPr lang="en-US" sz="18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𝑏𝑝</m:t>
                              </m:r>
                            </m:oMath>
                          </a14:m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</a:p>
                      </a:txBody>
                      <a:tcPr marL="68580" marR="68580" marT="0" marB="0" anchor="ctr">
                        <a:solidFill>
                          <a:srgbClr val="C1985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23429975"/>
                      </a:ext>
                    </a:extLst>
                  </a:tr>
                  <a:tr h="541993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3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𝑇𝐷𝐺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𝑠𝑝</m:t>
                                    </m:r>
                                  </m:sub>
                                </m:sSub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1∗</m:t>
                                </m:r>
                                <m:sSup>
                                  <m:sSupPr>
                                    <m:ctrlP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𝑡𝑤𝑒</m:t>
                                        </m:r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𝑡𝑤𝑐𝑒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  <m:sup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4+ 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𝑏𝑝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</a:endParaRPr>
                        </a:p>
                      </a:txBody>
                      <a:tcPr marL="68580" marR="68580" marT="0" marB="0" anchor="ctr">
                        <a:solidFill>
                          <a:srgbClr val="C1985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98029423"/>
                      </a:ext>
                    </a:extLst>
                  </a:tr>
                  <a:tr h="496575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4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𝑇𝐷𝐺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𝑠𝑝</m:t>
                                    </m:r>
                                  </m:sub>
                                </m:sSub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1∗</m:t>
                                </m:r>
                                <m:d>
                                  <m:dPr>
                                    <m:ctrlP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𝑡𝑤𝑒</m:t>
                                    </m:r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𝑡𝑤𝑐𝑒</m:t>
                                    </m:r>
                                  </m:e>
                                </m:d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 ∗</m:t>
                                </m:r>
                                <m:sSup>
                                  <m:sSupPr>
                                    <m:ctrlP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  <m:sup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4+ 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𝑏𝑝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</a:endParaRPr>
                        </a:p>
                      </a:txBody>
                      <a:tcPr marL="68580" marR="68580" marT="0" marB="0" anchor="ctr">
                        <a:solidFill>
                          <a:srgbClr val="C1985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54621998"/>
                      </a:ext>
                    </a:extLst>
                  </a:tr>
                  <a:tr h="544766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5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𝑇𝐷𝐺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𝑠𝑝</m:t>
                                    </m:r>
                                  </m:sub>
                                </m:sSub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1∗</m:t>
                                </m:r>
                                <m:d>
                                  <m:dPr>
                                    <m:ctrlP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p>
                                      <m:sSupPr>
                                        <m:ctrlP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𝑃</m:t>
                                        </m:r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2∗ 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𝑞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sub>
                                        </m:sSub>
                                      </m:sup>
                                    </m:sSup>
                                  </m:e>
                                </m:d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3∗</m:t>
                                </m:r>
                                <m:d>
                                  <m:dPr>
                                    <m:ctrlP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𝑇𝑒𝑚𝑝</m:t>
                                        </m:r>
                                      </m:e>
                                      <m:sub>
                                        <m:r>
                                          <a:rPr lang="en-US" sz="18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𝑡𝑤</m:t>
                                        </m:r>
                                      </m:sub>
                                    </m:sSub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  <m: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e>
                                </m:d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+ </m:t>
                                </m:r>
                                <m:r>
                                  <a:rPr lang="en-US" sz="18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𝑏𝑝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</a:endParaRPr>
                        </a:p>
                      </a:txBody>
                      <a:tcPr marL="68580" marR="68580" marT="0" marB="0" anchor="ctr">
                        <a:solidFill>
                          <a:srgbClr val="C1985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435926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D340DFF2-C10F-3ABE-C253-209069A3348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29613571"/>
                  </p:ext>
                </p:extLst>
              </p:nvPr>
            </p:nvGraphicFramePr>
            <p:xfrm>
              <a:off x="501651" y="1104190"/>
              <a:ext cx="6341427" cy="295467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553553">
                      <a:extLst>
                        <a:ext uri="{9D8B030D-6E8A-4147-A177-3AD203B41FA5}">
                          <a16:colId xmlns:a16="http://schemas.microsoft.com/office/drawing/2014/main" val="938140831"/>
                        </a:ext>
                      </a:extLst>
                    </a:gridCol>
                    <a:gridCol w="5787874">
                      <a:extLst>
                        <a:ext uri="{9D8B030D-6E8A-4147-A177-3AD203B41FA5}">
                          <a16:colId xmlns:a16="http://schemas.microsoft.com/office/drawing/2014/main" val="2257355113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No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TDG Production Equation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74872583"/>
                      </a:ext>
                    </a:extLst>
                  </a:tr>
                  <a:tr h="555089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1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9684" t="-63736" r="-421" b="-38571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1426345"/>
                      </a:ext>
                    </a:extLst>
                  </a:tr>
                  <a:tr h="541932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2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9684" t="-167416" r="-421" b="-2943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23429975"/>
                      </a:ext>
                    </a:extLst>
                  </a:tr>
                  <a:tr h="541993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3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9684" t="-267416" r="-421" b="-1943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98029423"/>
                      </a:ext>
                    </a:extLst>
                  </a:tr>
                  <a:tr h="496575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4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9684" t="-398780" r="-421" b="-11097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54621998"/>
                      </a:ext>
                    </a:extLst>
                  </a:tr>
                  <a:tr h="544766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effectLst/>
                            </a:rPr>
                            <a:t>5</a:t>
                          </a:r>
                          <a:endParaRPr lang="en-US" sz="18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Roman"/>
                          </a:endParaRPr>
                        </a:p>
                      </a:txBody>
                      <a:tcPr marL="68580" marR="68580" marT="0" marB="0">
                        <a:solidFill>
                          <a:srgbClr val="C1985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9684" t="-459551" r="-421" b="-22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43592608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9452FD2-A57A-3A32-6535-E49FEE5985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487102"/>
              </p:ext>
            </p:extLst>
          </p:nvPr>
        </p:nvGraphicFramePr>
        <p:xfrm>
          <a:off x="501650" y="4182867"/>
          <a:ext cx="6341428" cy="19393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83578">
                  <a:extLst>
                    <a:ext uri="{9D8B030D-6E8A-4147-A177-3AD203B41FA5}">
                      <a16:colId xmlns:a16="http://schemas.microsoft.com/office/drawing/2014/main" val="2166599938"/>
                    </a:ext>
                  </a:extLst>
                </a:gridCol>
                <a:gridCol w="5657850">
                  <a:extLst>
                    <a:ext uri="{9D8B030D-6E8A-4147-A177-3AD203B41FA5}">
                      <a16:colId xmlns:a16="http://schemas.microsoft.com/office/drawing/2014/main" val="2229379268"/>
                    </a:ext>
                  </a:extLst>
                </a:gridCol>
              </a:tblGrid>
              <a:tr h="658938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Roman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Powerhouse Flow Entrainment Equation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Roman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9437760"/>
                  </a:ext>
                </a:extLst>
              </a:tr>
              <a:tr h="426800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Roman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i="1" dirty="0">
                          <a:effectLst/>
                        </a:rPr>
                        <a:t>Q</a:t>
                      </a:r>
                      <a:r>
                        <a:rPr lang="en-US" sz="1800" i="1" baseline="-25000" dirty="0">
                          <a:effectLst/>
                        </a:rPr>
                        <a:t>ent</a:t>
                      </a:r>
                      <a:r>
                        <a:rPr lang="en-US" sz="1800" i="1" dirty="0">
                          <a:effectLst/>
                        </a:rPr>
                        <a:t> = E1 * </a:t>
                      </a:r>
                      <a:r>
                        <a:rPr lang="en-US" sz="1800" i="1" dirty="0" err="1">
                          <a:effectLst/>
                        </a:rPr>
                        <a:t>Q</a:t>
                      </a:r>
                      <a:r>
                        <a:rPr lang="en-US" sz="1800" i="1" baseline="-25000" dirty="0" err="1">
                          <a:effectLst/>
                        </a:rPr>
                        <a:t>sp</a:t>
                      </a:r>
                      <a:r>
                        <a:rPr lang="en-US" sz="1800" i="1" dirty="0">
                          <a:effectLst/>
                        </a:rPr>
                        <a:t> + E2  </a:t>
                      </a:r>
                      <a:endParaRPr lang="en-US" sz="1800" i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138076"/>
                  </a:ext>
                </a:extLst>
              </a:tr>
              <a:tr h="426800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Roman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i="1" dirty="0">
                          <a:effectLst/>
                        </a:rPr>
                        <a:t>Q</a:t>
                      </a:r>
                      <a:r>
                        <a:rPr lang="en-US" sz="1800" i="1" baseline="-25000" dirty="0">
                          <a:effectLst/>
                        </a:rPr>
                        <a:t>ent</a:t>
                      </a:r>
                      <a:r>
                        <a:rPr lang="en-US" sz="1800" i="1" dirty="0">
                          <a:effectLst/>
                        </a:rPr>
                        <a:t> = min[ (Q</a:t>
                      </a:r>
                      <a:r>
                        <a:rPr lang="en-US" sz="1800" i="1" baseline="-25000" dirty="0">
                          <a:effectLst/>
                        </a:rPr>
                        <a:t>tot</a:t>
                      </a:r>
                      <a:r>
                        <a:rPr lang="en-US" sz="1800" i="1" dirty="0">
                          <a:effectLst/>
                        </a:rPr>
                        <a:t> / 60) , 1] * E1 * </a:t>
                      </a:r>
                      <a:r>
                        <a:rPr lang="en-US" sz="1800" i="1" dirty="0" err="1">
                          <a:effectLst/>
                        </a:rPr>
                        <a:t>Q</a:t>
                      </a:r>
                      <a:r>
                        <a:rPr lang="en-US" sz="1800" i="1" baseline="-25000" dirty="0" err="1">
                          <a:effectLst/>
                        </a:rPr>
                        <a:t>sp</a:t>
                      </a:r>
                      <a:r>
                        <a:rPr lang="en-US" sz="1800" i="1" dirty="0">
                          <a:effectLst/>
                        </a:rPr>
                        <a:t> + E2  </a:t>
                      </a:r>
                      <a:endParaRPr lang="en-US" sz="1800" i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3448879"/>
                  </a:ext>
                </a:extLst>
              </a:tr>
              <a:tr h="426800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Roman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i="1" dirty="0">
                          <a:effectLst/>
                        </a:rPr>
                        <a:t>Q</a:t>
                      </a:r>
                      <a:r>
                        <a:rPr lang="en-US" sz="1800" i="1" baseline="-25000" dirty="0">
                          <a:effectLst/>
                        </a:rPr>
                        <a:t>ent</a:t>
                      </a:r>
                      <a:r>
                        <a:rPr lang="en-US" sz="1800" i="1" dirty="0">
                          <a:effectLst/>
                        </a:rPr>
                        <a:t> = min[ (</a:t>
                      </a:r>
                      <a:r>
                        <a:rPr lang="en-US" sz="1800" i="1" dirty="0" err="1">
                          <a:effectLst/>
                        </a:rPr>
                        <a:t>Q</a:t>
                      </a:r>
                      <a:r>
                        <a:rPr lang="en-US" sz="1800" i="1" baseline="-25000" dirty="0" err="1">
                          <a:effectLst/>
                        </a:rPr>
                        <a:t>sp</a:t>
                      </a:r>
                      <a:r>
                        <a:rPr lang="en-US" sz="1800" i="1" dirty="0">
                          <a:effectLst/>
                        </a:rPr>
                        <a:t> / 20) , 1] * E1 * </a:t>
                      </a:r>
                      <a:r>
                        <a:rPr lang="en-US" sz="1800" i="1" dirty="0" err="1">
                          <a:effectLst/>
                        </a:rPr>
                        <a:t>Q</a:t>
                      </a:r>
                      <a:r>
                        <a:rPr lang="en-US" sz="1800" i="1" baseline="-25000" dirty="0" err="1">
                          <a:effectLst/>
                        </a:rPr>
                        <a:t>sp</a:t>
                      </a:r>
                      <a:r>
                        <a:rPr lang="en-US" sz="1800" i="1" dirty="0">
                          <a:effectLst/>
                        </a:rPr>
                        <a:t> + E2  </a:t>
                      </a:r>
                      <a:endParaRPr lang="en-US" sz="1800" i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650324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8AFE9AB-14F5-CFBB-B655-A349551B4E2E}"/>
              </a:ext>
            </a:extLst>
          </p:cNvPr>
          <p:cNvSpPr txBox="1"/>
          <p:nvPr/>
        </p:nvSpPr>
        <p:spPr>
          <a:xfrm>
            <a:off x="7059760" y="1027990"/>
            <a:ext cx="404184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SYSTDG is an Excel-based spreadsheet model used to compute TDG saturation levels in reservoir and riverine systems. </a:t>
            </a:r>
            <a:endParaRPr lang="en-US" sz="2800" dirty="0">
              <a:latin typeface="+mn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9B94395-C7F4-7752-1C02-59F35F343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1850" y="2510356"/>
            <a:ext cx="3687651" cy="364756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5E6E5C8-68AA-C184-D56C-A2254197515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solidFill>
                  <a:schemeClr val="tx1"/>
                </a:solidFill>
                <a:ea typeface="ＭＳ Ｐゴシック" pitchFamily="34" charset="-128"/>
              </a:rPr>
              <a:t>SYSTDG Algorithms</a:t>
            </a:r>
          </a:p>
        </p:txBody>
      </p:sp>
    </p:spTree>
    <p:extLst>
      <p:ext uri="{BB962C8B-B14F-4D97-AF65-F5344CB8AC3E}">
        <p14:creationId xmlns:p14="http://schemas.microsoft.com/office/powerpoint/2010/main" val="1347680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solidFill>
                  <a:schemeClr val="tx1"/>
                </a:solidFill>
                <a:ea typeface="ＭＳ Ｐゴシック" pitchFamily="34" charset="-128"/>
              </a:rPr>
              <a:t>System Total Dissolved Gas (SYSTDG) Control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0C61CF-2512-0195-8051-D9257CDA3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50" y="1081093"/>
            <a:ext cx="8706999" cy="51553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A86F015-59CB-9184-309B-62A09E0999DE}"/>
              </a:ext>
            </a:extLst>
          </p:cNvPr>
          <p:cNvSpPr/>
          <p:nvPr/>
        </p:nvSpPr>
        <p:spPr>
          <a:xfrm>
            <a:off x="1481450" y="1081093"/>
            <a:ext cx="7844099" cy="3847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92068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4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5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11" ma:contentTypeDescription="Create a new document." ma:contentTypeScope="" ma:versionID="3728a24128c8d92f839bb13793558aed">
  <xsd:schema xmlns:xsd="http://www.w3.org/2001/XMLSchema" xmlns:xs="http://www.w3.org/2001/XMLSchema" xmlns:p="http://schemas.microsoft.com/office/2006/metadata/properties" xmlns:ns2="83868113-c0a5-43de-a876-5fe4e9e92519" xmlns:ns3="33812d21-cc6d-40d3-8190-1784895c4f86" targetNamespace="http://schemas.microsoft.com/office/2006/metadata/properties" ma:root="true" ma:fieldsID="b12b5e841fafb2392613c5d5cd91cc7a" ns2:_="" ns3:_="">
    <xsd:import namespace="83868113-c0a5-43de-a876-5fe4e9e92519"/>
    <xsd:import namespace="33812d21-cc6d-40d3-8190-1784895c4f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e6c1609-49e0-4fdc-8f5b-8b798a9691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812d21-cc6d-40d3-8190-1784895c4f8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54ceb61-3fcb-461d-8e52-255959401034}" ma:internalName="TaxCatchAll" ma:showField="CatchAllData" ma:web="33812d21-cc6d-40d3-8190-1784895c4f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3868113-c0a5-43de-a876-5fe4e9e92519">
      <Terms xmlns="http://schemas.microsoft.com/office/infopath/2007/PartnerControls"/>
    </lcf76f155ced4ddcb4097134ff3c332f>
    <TaxCatchAll xmlns="33812d21-cc6d-40d3-8190-1784895c4f86" xsi:nil="true"/>
  </documentManagement>
</p:properties>
</file>

<file path=customXml/itemProps1.xml><?xml version="1.0" encoding="utf-8"?>
<ds:datastoreItem xmlns:ds="http://schemas.openxmlformats.org/officeDocument/2006/customXml" ds:itemID="{558FABFF-2334-4719-9D84-3E10528D1E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50FB85-71CA-4F96-97F0-02A9AC035A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868113-c0a5-43de-a876-5fe4e9e92519"/>
    <ds:schemaRef ds:uri="33812d21-cc6d-40d3-8190-1784895c4f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991F692-3C53-4CCC-ABAB-DE325E273E84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d0df2f8a-2bd1-4a75-833f-ab046cdad13d"/>
    <ds:schemaRef ds:uri="3d7cd9bf-014c-4164-aa31-ccc0b16984c2"/>
    <ds:schemaRef ds:uri="83868113-c0a5-43de-a876-5fe4e9e92519"/>
    <ds:schemaRef ds:uri="33812d21-cc6d-40d3-8190-1784895c4f8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ERDC PowerPoint Template - CUI</Template>
  <TotalTime>485</TotalTime>
  <Words>1041</Words>
  <Application>Microsoft Macintosh PowerPoint</Application>
  <PresentationFormat>Widescreen</PresentationFormat>
  <Paragraphs>148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ＭＳ Ｐゴシック</vt:lpstr>
      <vt:lpstr>Arial</vt:lpstr>
      <vt:lpstr>Calibri</vt:lpstr>
      <vt:lpstr>Cambria Math</vt:lpstr>
      <vt:lpstr>Georgia</vt:lpstr>
      <vt:lpstr>Times New Roman</vt:lpstr>
      <vt:lpstr>Wingdings</vt:lpstr>
      <vt:lpstr>Title Slide Templates</vt:lpstr>
      <vt:lpstr>UNCL // FOUO Content</vt:lpstr>
      <vt:lpstr>UNCLASSIFIED Content</vt:lpstr>
      <vt:lpstr>Custom Classification Content</vt:lpstr>
      <vt:lpstr>Standard White Theme</vt:lpstr>
      <vt:lpstr>Total Dissolved Gas simulation  Case STudY</vt:lpstr>
      <vt:lpstr>TDG Saturation</vt:lpstr>
      <vt:lpstr>TDG Saturation</vt:lpstr>
      <vt:lpstr>Overview of TDG Simulation in CE-QUAL-W2</vt:lpstr>
      <vt:lpstr>Reaeration Effects of Spillways, Weirs, and Gates</vt:lpstr>
      <vt:lpstr> Total Dissolved Gas (TDG) </vt:lpstr>
      <vt:lpstr>Reaeration Effects of Gates - SYSTDG</vt:lpstr>
      <vt:lpstr>SYSTDG Algorithms</vt:lpstr>
      <vt:lpstr>System Total Dissolved Gas (SYSTDG) Control File</vt:lpstr>
      <vt:lpstr>Bonneville Dam</vt:lpstr>
      <vt:lpstr>Bonneville Dam W2 Model</vt:lpstr>
      <vt:lpstr>W2 Modeled TDG Results with N2+DO</vt:lpstr>
      <vt:lpstr>W2 Modeled TDG Results With DGP</vt:lpstr>
      <vt:lpstr>Hands-On Exercises</vt:lpstr>
      <vt:lpstr>Questions?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CE-QUAL-W2 workshop Bathymetry</dc:title>
  <dc:creator>Melendez, Lauren L CIV USARMY CEERD-EL (USA)</dc:creator>
  <cp:lastModifiedBy>Steissberg, Todd E ERDC-RDE-EL-CA CIV</cp:lastModifiedBy>
  <cp:revision>130</cp:revision>
  <cp:lastPrinted>2018-03-14T15:02:38Z</cp:lastPrinted>
  <dcterms:created xsi:type="dcterms:W3CDTF">2022-08-04T21:02:01Z</dcterms:created>
  <dcterms:modified xsi:type="dcterms:W3CDTF">2024-07-01T19:02:45Z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</Properties>
</file>

<file path=docProps/thumbnail.jpeg>
</file>